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61" r:id="rId4"/>
    <p:sldId id="257" r:id="rId5"/>
    <p:sldId id="260" r:id="rId6"/>
    <p:sldId id="259"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7ED70-BDC0-4D48-BD89-AA41B026F370}" type="datetimeFigureOut">
              <a:rPr lang="fr-FR" smtClean="0"/>
              <a:t>07/12/2023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3D01D-A3E1-40EC-8F0A-F7A164DB2D90}" type="slidenum">
              <a:rPr lang="fr-FR" smtClean="0"/>
              <a:t>‹N°›</a:t>
            </a:fld>
            <a:endParaRPr lang="fr-FR"/>
          </a:p>
        </p:txBody>
      </p:sp>
    </p:spTree>
    <p:extLst>
      <p:ext uri="{BB962C8B-B14F-4D97-AF65-F5344CB8AC3E}">
        <p14:creationId xmlns:p14="http://schemas.microsoft.com/office/powerpoint/2010/main" val="275118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Volonté de </a:t>
            </a:r>
            <a:r>
              <a:rPr lang="fr-FR" dirty="0" err="1"/>
              <a:t>Granjean</a:t>
            </a:r>
            <a:r>
              <a:rPr lang="fr-FR" dirty="0"/>
              <a:t> d’accélérer la mise en place de la mesure 2 (enseignement en effectifs réduits) </a:t>
            </a:r>
          </a:p>
          <a:p>
            <a:r>
              <a:rPr lang="fr-FR" dirty="0"/>
              <a:t>et de la mesure 4 (réorganisation de l’année de terminale) de la réforme. Les textes seront définitifs fin novembre et présentés au CSE du 14 décembre. C’est pourquoi, dans l’attente du déroulement de ces instances, nous ne pouvons vous présenter que des éléments qui ne sont pas définitifs. Néanmoins sont d’ores et déjà actées : la mise en place de groupes à effectifs réduits (de niveaux) en 2° et 1°(suppression de 4semaines de cours), la création de parcours diversifiés en Terminale et ses conséquences : </a:t>
            </a:r>
          </a:p>
          <a:p>
            <a:pPr marL="285750" indent="-285750">
              <a:buFont typeface="Arial" panose="020B0604020202020204" pitchFamily="34" charset="0"/>
              <a:buChar char="•"/>
            </a:pPr>
            <a:r>
              <a:rPr lang="fr-FR" dirty="0"/>
              <a:t>la suppression de 4 semaines de cours, </a:t>
            </a:r>
          </a:p>
          <a:p>
            <a:pPr marL="285750" indent="-285750">
              <a:buFont typeface="Arial" panose="020B0604020202020204" pitchFamily="34" charset="0"/>
              <a:buChar char="•"/>
            </a:pPr>
            <a:r>
              <a:rPr lang="fr-FR" dirty="0"/>
              <a:t>le non-aménagement des programmes</a:t>
            </a:r>
          </a:p>
          <a:p>
            <a:pPr marL="285750" indent="-285750">
              <a:buFont typeface="Arial" panose="020B0604020202020204" pitchFamily="34" charset="0"/>
              <a:buChar char="•"/>
            </a:pPr>
            <a:r>
              <a:rPr lang="fr-FR" dirty="0"/>
              <a:t>un calendrier de terminale démentiel</a:t>
            </a:r>
          </a:p>
          <a:p>
            <a:pPr marL="285750" indent="-285750">
              <a:buFont typeface="Arial" panose="020B0604020202020204" pitchFamily="34" charset="0"/>
              <a:buChar char="•"/>
            </a:pPr>
            <a:r>
              <a:rPr lang="fr-FR" dirty="0"/>
              <a:t>le goulot d’étranglement que vont constituer les départs simultanés en PFMP.</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391341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223948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407643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Outre les arguments habituels</a:t>
            </a:r>
            <a:r>
              <a:rPr lang="fr-FR" baseline="0" dirty="0"/>
              <a:t> : meilleure insertion pro par l’entreprise et faciliter la réussite des élèves voulant poursuivre leurs études,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kern="150" dirty="0">
                <a:latin typeface="Calibri" panose="020F0502020204030204" pitchFamily="34" charset="0"/>
                <a:ea typeface="Arial Unicode MS" panose="020B0604020202020204" pitchFamily="34" charset="-128"/>
              </a:rPr>
              <a:t>Argument du MEN :les PLP certifient les candidats libres en avril/mai (ils estiment à 1,5 semaine perdu</a:t>
            </a:r>
            <a:r>
              <a:rPr lang="fr-FR" kern="150" dirty="0">
                <a:solidFill>
                  <a:srgbClr val="00B050"/>
                </a:solidFill>
                <a:latin typeface="Calibri" panose="020F0502020204030204" pitchFamily="34" charset="0"/>
                <a:ea typeface="Arial Unicode MS" panose="020B0604020202020204" pitchFamily="34" charset="-128"/>
              </a:rPr>
              <a:t>e</a:t>
            </a:r>
            <a:r>
              <a:rPr lang="fr-FR" kern="150" dirty="0">
                <a:latin typeface="Calibri" panose="020F0502020204030204" pitchFamily="34" charset="0"/>
                <a:ea typeface="Arial Unicode MS" panose="020B0604020202020204" pitchFamily="34" charset="-128"/>
              </a:rPr>
              <a:t> par les élèves faute de PLP </a:t>
            </a:r>
            <a:r>
              <a:rPr lang="fr-FR" kern="150" dirty="0" err="1">
                <a:latin typeface="Calibri" panose="020F0502020204030204" pitchFamily="34" charset="0"/>
                <a:ea typeface="Arial Unicode MS" panose="020B0604020202020204" pitchFamily="34" charset="-128"/>
              </a:rPr>
              <a:t>parti·es</a:t>
            </a:r>
            <a:r>
              <a:rPr lang="fr-FR" kern="150" dirty="0">
                <a:latin typeface="Calibri" panose="020F0502020204030204" pitchFamily="34" charset="0"/>
                <a:ea typeface="Arial Unicode MS" panose="020B0604020202020204" pitchFamily="34" charset="-128"/>
              </a:rPr>
              <a:t> certifier les 109 000 candidats libres en 2022),</a:t>
            </a:r>
            <a:endParaRPr lang="fr-FR" kern="150" dirty="0">
              <a:effectLst/>
              <a:latin typeface="Calibri" panose="020F0502020204030204" pitchFamily="34" charset="0"/>
              <a:ea typeface="Arial Unicode MS" panose="020B0604020202020204" pitchFamily="34" charset="-128"/>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4</a:t>
            </a:fld>
            <a:endParaRPr lang="fr-FR"/>
          </a:p>
        </p:txBody>
      </p:sp>
    </p:spTree>
    <p:extLst>
      <p:ext uri="{BB962C8B-B14F-4D97-AF65-F5344CB8AC3E}">
        <p14:creationId xmlns:p14="http://schemas.microsoft.com/office/powerpoint/2010/main" val="2399909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52 (+3h) = 55</a:t>
            </a:r>
          </a:p>
        </p:txBody>
      </p:sp>
      <p:sp>
        <p:nvSpPr>
          <p:cNvPr id="4" name="Espace réservé du numéro de diapositive 3"/>
          <p:cNvSpPr>
            <a:spLocks noGrp="1"/>
          </p:cNvSpPr>
          <p:nvPr>
            <p:ph type="sldNum" sz="quarter" idx="10"/>
          </p:nvPr>
        </p:nvSpPr>
        <p:spPr/>
        <p:txBody>
          <a:bodyPr/>
          <a:lstStyle/>
          <a:p>
            <a:fld id="{B353D01D-A3E1-40EC-8F0A-F7A164DB2D90}" type="slidenum">
              <a:rPr lang="fr-FR" smtClean="0"/>
              <a:t>5</a:t>
            </a:fld>
            <a:endParaRPr lang="fr-FR"/>
          </a:p>
        </p:txBody>
      </p:sp>
    </p:spTree>
    <p:extLst>
      <p:ext uri="{BB962C8B-B14F-4D97-AF65-F5344CB8AC3E}">
        <p14:creationId xmlns:p14="http://schemas.microsoft.com/office/powerpoint/2010/main" val="3237886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6</a:t>
            </a:fld>
            <a:endParaRPr lang="fr-FR"/>
          </a:p>
        </p:txBody>
      </p:sp>
    </p:spTree>
    <p:extLst>
      <p:ext uri="{BB962C8B-B14F-4D97-AF65-F5344CB8AC3E}">
        <p14:creationId xmlns:p14="http://schemas.microsoft.com/office/powerpoint/2010/main" val="50598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8436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242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88876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0137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07/12/2023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91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6F17EC-19E0-4D7A-9C4B-A3184DCBAB9B}" type="datetimeFigureOut">
              <a:rPr lang="fr-FR" smtClean="0"/>
              <a:t>07/12/2023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54202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6F17EC-19E0-4D7A-9C4B-A3184DCBAB9B}" type="datetimeFigureOut">
              <a:rPr lang="fr-FR" smtClean="0"/>
              <a:t>07/12/2023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7316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D6F17EC-19E0-4D7A-9C4B-A3184DCBAB9B}" type="datetimeFigureOut">
              <a:rPr lang="fr-FR" smtClean="0"/>
              <a:t>07/12/2023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45140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6F17EC-19E0-4D7A-9C4B-A3184DCBAB9B}" type="datetimeFigureOut">
              <a:rPr lang="fr-FR" smtClean="0"/>
              <a:t>07/12/2023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69749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07/12/2023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7747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07/12/2023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14791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F17EC-19E0-4D7A-9C4B-A3184DCBAB9B}" type="datetimeFigureOut">
              <a:rPr lang="fr-FR" smtClean="0"/>
              <a:t>07/12/2023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81739-2A1A-4418-A4E8-FEA5CA006973}" type="slidenum">
              <a:rPr lang="fr-FR" smtClean="0"/>
              <a:t>‹N°›</a:t>
            </a:fld>
            <a:endParaRPr lang="fr-FR"/>
          </a:p>
        </p:txBody>
      </p:sp>
    </p:spTree>
    <p:extLst>
      <p:ext uri="{BB962C8B-B14F-4D97-AF65-F5344CB8AC3E}">
        <p14:creationId xmlns:p14="http://schemas.microsoft.com/office/powerpoint/2010/main" val="301198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Grille%20horaire%20BAC%20PRO.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 xmlns:a16="http://schemas.microsoft.com/office/drawing/2014/main" id="{1B7DAA18-0519-1618-B23C-8D8948972F72}"/>
              </a:ext>
            </a:extLst>
          </p:cNvPr>
          <p:cNvSpPr/>
          <p:nvPr/>
        </p:nvSpPr>
        <p:spPr>
          <a:xfrm>
            <a:off x="4" y="5636524"/>
            <a:ext cx="12191996" cy="122147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5" name="Rectangle 4">
            <a:extLst>
              <a:ext uri="{FF2B5EF4-FFF2-40B4-BE49-F238E27FC236}">
                <a16:creationId xmlns="" xmlns:a16="http://schemas.microsoft.com/office/drawing/2014/main" id="{DF276C74-0B4E-94EF-3867-AC33F1B526B9}"/>
              </a:ext>
            </a:extLst>
          </p:cNvPr>
          <p:cNvSpPr/>
          <p:nvPr/>
        </p:nvSpPr>
        <p:spPr>
          <a:xfrm>
            <a:off x="3655377" y="291193"/>
            <a:ext cx="4599464" cy="707886"/>
          </a:xfrm>
          <a:prstGeom prst="rect">
            <a:avLst/>
          </a:prstGeom>
        </p:spPr>
        <p:txBody>
          <a:bodyPr wrap="none">
            <a:spAutoFit/>
          </a:bodyPr>
          <a:lstStyle/>
          <a:p>
            <a:pPr algn="ctr"/>
            <a:r>
              <a:rPr lang="fr-FR" sz="2000" b="1" dirty="0"/>
              <a:t>LA RÉFORME STRUCTURELLE DU BAC PRO</a:t>
            </a:r>
          </a:p>
          <a:p>
            <a:pPr algn="ctr"/>
            <a:r>
              <a:rPr lang="fr-FR" sz="2000" b="1" dirty="0"/>
              <a:t>- </a:t>
            </a:r>
            <a:r>
              <a:rPr lang="fr-FR" sz="2000" b="1" dirty="0" smtClean="0"/>
              <a:t>170H </a:t>
            </a:r>
            <a:r>
              <a:rPr lang="fr-FR" sz="2000" b="1" dirty="0"/>
              <a:t>SUR LES TROIS ANS</a:t>
            </a:r>
          </a:p>
        </p:txBody>
      </p:sp>
      <p:sp>
        <p:nvSpPr>
          <p:cNvPr id="9" name="Rectangle 8">
            <a:extLst>
              <a:ext uri="{FF2B5EF4-FFF2-40B4-BE49-F238E27FC236}">
                <a16:creationId xmlns="" xmlns:a16="http://schemas.microsoft.com/office/drawing/2014/main" id="{DF276C74-0B4E-94EF-3867-AC33F1B526B9}"/>
              </a:ext>
            </a:extLst>
          </p:cNvPr>
          <p:cNvSpPr/>
          <p:nvPr/>
        </p:nvSpPr>
        <p:spPr>
          <a:xfrm>
            <a:off x="1953618" y="1325658"/>
            <a:ext cx="8284768" cy="400110"/>
          </a:xfrm>
          <a:prstGeom prst="rect">
            <a:avLst/>
          </a:prstGeom>
        </p:spPr>
        <p:txBody>
          <a:bodyPr wrap="none">
            <a:spAutoFit/>
          </a:bodyPr>
          <a:lstStyle/>
          <a:p>
            <a:r>
              <a:rPr lang="fr-FR" sz="2000" b="1" dirty="0"/>
              <a:t>MISE EN PLACE DÈS 2024 SUR L’ENSEMBLE DES NIVEAUX DE LA FORMATION </a:t>
            </a:r>
          </a:p>
        </p:txBody>
      </p:sp>
      <p:sp>
        <p:nvSpPr>
          <p:cNvPr id="13" name="Rectangle 12"/>
          <p:cNvSpPr/>
          <p:nvPr/>
        </p:nvSpPr>
        <p:spPr>
          <a:xfrm>
            <a:off x="2064184" y="3481091"/>
            <a:ext cx="8063635" cy="400110"/>
          </a:xfrm>
          <a:prstGeom prst="rect">
            <a:avLst/>
          </a:prstGeom>
        </p:spPr>
        <p:txBody>
          <a:bodyPr wrap="square">
            <a:spAutoFit/>
          </a:bodyPr>
          <a:lstStyle/>
          <a:p>
            <a:pPr marL="342900" indent="-342900" algn="ctr">
              <a:buFont typeface="Arial" panose="020B0604020202020204" pitchFamily="34" charset="0"/>
              <a:buChar char="•"/>
            </a:pPr>
            <a:r>
              <a:rPr lang="fr-FR" sz="2000" b="1" dirty="0">
                <a:ea typeface="Arial Unicode MS" panose="020B0604020202020204" pitchFamily="34" charset="-128"/>
              </a:rPr>
              <a:t>LA DÉSORGANISATION DE L’ANNÉE DE TERMINALE À LA RENTRÉE 2024</a:t>
            </a:r>
          </a:p>
        </p:txBody>
      </p:sp>
      <p:sp>
        <p:nvSpPr>
          <p:cNvPr id="2" name="ZoneTexte 1"/>
          <p:cNvSpPr txBox="1"/>
          <p:nvPr/>
        </p:nvSpPr>
        <p:spPr>
          <a:xfrm flipH="1">
            <a:off x="3177769" y="6089188"/>
            <a:ext cx="5836466" cy="646331"/>
          </a:xfrm>
          <a:prstGeom prst="rect">
            <a:avLst/>
          </a:prstGeom>
          <a:noFill/>
        </p:spPr>
        <p:txBody>
          <a:bodyPr wrap="square" rtlCol="0">
            <a:spAutoFit/>
          </a:bodyPr>
          <a:lstStyle/>
          <a:p>
            <a:pPr algn="ctr"/>
            <a:r>
              <a:rPr lang="fr-FR" b="1" dirty="0">
                <a:solidFill>
                  <a:schemeClr val="bg1"/>
                </a:solidFill>
              </a:rPr>
              <a:t>UNE   REFORME AVEC L’INSERTION PROFESSIONNELLE COMME SEULE BOUSSOLE</a:t>
            </a:r>
          </a:p>
        </p:txBody>
      </p:sp>
      <p:sp>
        <p:nvSpPr>
          <p:cNvPr id="8" name="Rectangle 7">
            <a:extLst>
              <a:ext uri="{FF2B5EF4-FFF2-40B4-BE49-F238E27FC236}">
                <a16:creationId xmlns="" xmlns:a16="http://schemas.microsoft.com/office/drawing/2014/main" id="{DF276C74-0B4E-94EF-3867-AC33F1B526B9}"/>
              </a:ext>
            </a:extLst>
          </p:cNvPr>
          <p:cNvSpPr/>
          <p:nvPr/>
        </p:nvSpPr>
        <p:spPr>
          <a:xfrm>
            <a:off x="2177183" y="2446625"/>
            <a:ext cx="7333226" cy="1323439"/>
          </a:xfrm>
          <a:prstGeom prst="rect">
            <a:avLst/>
          </a:prstGeom>
        </p:spPr>
        <p:txBody>
          <a:bodyPr wrap="none">
            <a:spAutoFit/>
          </a:bodyPr>
          <a:lstStyle/>
          <a:p>
            <a:pPr marL="342900" indent="-342900">
              <a:buFont typeface="Arial" panose="020B0604020202020204" pitchFamily="34" charset="0"/>
              <a:buChar char="•"/>
            </a:pPr>
            <a:r>
              <a:rPr lang="fr-FR" sz="2000" b="1" dirty="0"/>
              <a:t>RENFORCER LES SAVOIRS </a:t>
            </a:r>
            <a:r>
              <a:rPr lang="fr-FR" sz="2000" b="1" dirty="0" smtClean="0"/>
              <a:t>FONDAMENTAUX :</a:t>
            </a:r>
          </a:p>
          <a:p>
            <a:r>
              <a:rPr lang="fr-FR" sz="2000" b="1" dirty="0"/>
              <a:t> </a:t>
            </a:r>
            <a:r>
              <a:rPr lang="fr-FR" sz="2000" b="1" dirty="0" smtClean="0"/>
              <a:t>     </a:t>
            </a:r>
            <a:r>
              <a:rPr lang="fr-FR" sz="2000" dirty="0" smtClean="0"/>
              <a:t>GÉNÉRALISATION DES GROUPES À EFFECTIFS RÉDUITS EN 2</a:t>
            </a:r>
            <a:r>
              <a:rPr lang="fr-FR" sz="2000" baseline="30000" dirty="0" smtClean="0"/>
              <a:t>° </a:t>
            </a:r>
            <a:r>
              <a:rPr lang="fr-FR" sz="2000" dirty="0" smtClean="0"/>
              <a:t> ET 1°</a:t>
            </a:r>
          </a:p>
          <a:p>
            <a:r>
              <a:rPr lang="fr-FR" sz="2000" dirty="0">
                <a:ea typeface="Arial Unicode MS" panose="020B0604020202020204" pitchFamily="34" charset="-128"/>
              </a:rPr>
              <a:t> </a:t>
            </a:r>
            <a:r>
              <a:rPr lang="fr-FR" sz="2000" dirty="0" smtClean="0">
                <a:ea typeface="Arial Unicode MS" panose="020B0604020202020204" pitchFamily="34" charset="-128"/>
              </a:rPr>
              <a:t>     PAS DE DÉDOUBLEMENT MAIS GROUPES DE NIVEAUX </a:t>
            </a:r>
          </a:p>
          <a:p>
            <a:endParaRPr lang="fr-FR" sz="2000" b="1" dirty="0"/>
          </a:p>
        </p:txBody>
      </p:sp>
    </p:spTree>
    <p:extLst>
      <p:ext uri="{BB962C8B-B14F-4D97-AF65-F5344CB8AC3E}">
        <p14:creationId xmlns:p14="http://schemas.microsoft.com/office/powerpoint/2010/main" val="27356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 xmlns:a16="http://schemas.microsoft.com/office/drawing/2014/main" id="{1B7DAA18-0519-1618-B23C-8D8948972F72}"/>
              </a:ext>
            </a:extLst>
          </p:cNvPr>
          <p:cNvSpPr/>
          <p:nvPr/>
        </p:nvSpPr>
        <p:spPr>
          <a:xfrm>
            <a:off x="44761" y="5255752"/>
            <a:ext cx="12191996" cy="170116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a:off x="44761" y="5445483"/>
            <a:ext cx="11119108" cy="1200329"/>
          </a:xfrm>
          <a:prstGeom prst="rect">
            <a:avLst/>
          </a:prstGeom>
        </p:spPr>
        <p:txBody>
          <a:bodyPr wrap="square">
            <a:spAutoFit/>
          </a:bodyPr>
          <a:lstStyle/>
          <a:p>
            <a:endParaRPr lang="fr-FR" b="1" dirty="0">
              <a:solidFill>
                <a:schemeClr val="bg1"/>
              </a:solidFill>
            </a:endParaRPr>
          </a:p>
          <a:p>
            <a:r>
              <a:rPr lang="fr-FR" b="1" dirty="0">
                <a:solidFill>
                  <a:schemeClr val="bg1"/>
                </a:solidFill>
              </a:rPr>
              <a:t>NE COMPENSE PAS LES HEURES DISICPLINAIRES PERDUES AVEC LA TVP : AU CONTRAIRE PERTE DE </a:t>
            </a:r>
            <a:r>
              <a:rPr lang="fr-FR" b="1" dirty="0" smtClean="0">
                <a:solidFill>
                  <a:schemeClr val="bg1"/>
                </a:solidFill>
              </a:rPr>
              <a:t>30 </a:t>
            </a:r>
            <a:r>
              <a:rPr lang="fr-FR" b="1" dirty="0">
                <a:solidFill>
                  <a:schemeClr val="bg1"/>
                </a:solidFill>
              </a:rPr>
              <a:t>h </a:t>
            </a:r>
            <a:r>
              <a:rPr lang="fr-FR" b="1" dirty="0" smtClean="0">
                <a:solidFill>
                  <a:schemeClr val="bg1"/>
                </a:solidFill>
              </a:rPr>
              <a:t> </a:t>
            </a:r>
            <a:endParaRPr lang="fr-FR" b="1" dirty="0">
              <a:solidFill>
                <a:schemeClr val="bg1"/>
              </a:solidFill>
            </a:endParaRPr>
          </a:p>
          <a:p>
            <a:r>
              <a:rPr lang="fr-FR" b="1" dirty="0">
                <a:solidFill>
                  <a:schemeClr val="bg1"/>
                </a:solidFill>
              </a:rPr>
              <a:t>MISE EN PLACE DE GROUPES DE NIVEAUX (PAS EFFICACES POUR TRAITER LA DIFFICULTÉ SCOLAIRE).</a:t>
            </a:r>
            <a:endParaRPr lang="fr-FR" b="1" dirty="0">
              <a:solidFill>
                <a:srgbClr val="FFFF00"/>
              </a:solidFill>
            </a:endParaRPr>
          </a:p>
          <a:p>
            <a:r>
              <a:rPr lang="fr-FR" b="1" dirty="0">
                <a:solidFill>
                  <a:schemeClr val="bg1"/>
                </a:solidFill>
              </a:rPr>
              <a:t>ATTEINTE À LA LIBERTÉ </a:t>
            </a:r>
            <a:r>
              <a:rPr lang="fr-FR" b="1" dirty="0" smtClean="0">
                <a:solidFill>
                  <a:schemeClr val="bg1"/>
                </a:solidFill>
              </a:rPr>
              <a:t>PÉDAGOGIQUE</a:t>
            </a:r>
            <a:endParaRPr lang="fr-FR" b="1" dirty="0">
              <a:solidFill>
                <a:schemeClr val="bg1"/>
              </a:solidFill>
            </a:endParaRPr>
          </a:p>
        </p:txBody>
      </p:sp>
      <p:sp>
        <p:nvSpPr>
          <p:cNvPr id="7" name="Rectangle 6"/>
          <p:cNvSpPr/>
          <p:nvPr/>
        </p:nvSpPr>
        <p:spPr>
          <a:xfrm>
            <a:off x="1127374" y="168696"/>
            <a:ext cx="9255815" cy="861774"/>
          </a:xfrm>
          <a:prstGeom prst="rect">
            <a:avLst/>
          </a:prstGeom>
        </p:spPr>
        <p:txBody>
          <a:bodyPr wrap="square">
            <a:spAutoFit/>
          </a:bodyPr>
          <a:lstStyle/>
          <a:p>
            <a:pPr algn="ctr"/>
            <a:r>
              <a:rPr lang="fr-FR" sz="1600" b="1" dirty="0">
                <a:ea typeface="Arial Unicode MS" panose="020B0604020202020204" pitchFamily="34" charset="-128"/>
              </a:rPr>
              <a:t>EN </a:t>
            </a:r>
            <a:r>
              <a:rPr lang="fr-FR" sz="1600" b="1" dirty="0" smtClean="0">
                <a:ea typeface="Arial Unicode MS" panose="020B0604020202020204" pitchFamily="34" charset="-128"/>
              </a:rPr>
              <a:t>SECONDE</a:t>
            </a:r>
          </a:p>
          <a:p>
            <a:pPr algn="ctr"/>
            <a:r>
              <a:rPr lang="fr-FR" sz="1600" b="1" dirty="0" smtClean="0"/>
              <a:t>NOMBRE D’HEURES HEBDOMADAIRES 29H, SOIT 29H X 30 = 870H (ACT 900H) = </a:t>
            </a:r>
            <a:r>
              <a:rPr lang="fr-FR" sz="1600" b="1" dirty="0" smtClean="0">
                <a:solidFill>
                  <a:srgbClr val="FF0000"/>
                </a:solidFill>
              </a:rPr>
              <a:t>-30H </a:t>
            </a:r>
            <a:endParaRPr lang="fr-FR" sz="1600" dirty="0" smtClean="0">
              <a:solidFill>
                <a:srgbClr val="FF0000"/>
              </a:solidFill>
            </a:endParaRPr>
          </a:p>
          <a:p>
            <a:pPr algn="ctr"/>
            <a:endParaRPr lang="fr-FR" sz="1600" b="1" dirty="0">
              <a:ea typeface="Arial Unicode MS" panose="020B0604020202020204" pitchFamily="34" charset="-128"/>
            </a:endParaRPr>
          </a:p>
        </p:txBody>
      </p:sp>
      <p:sp>
        <p:nvSpPr>
          <p:cNvPr id="16" name="Oval 2"/>
          <p:cNvSpPr>
            <a:spLocks noChangeArrowheads="1"/>
          </p:cNvSpPr>
          <p:nvPr/>
        </p:nvSpPr>
        <p:spPr bwMode="auto">
          <a:xfrm>
            <a:off x="9631254" y="3212947"/>
            <a:ext cx="1956179" cy="1855603"/>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Mise en place des groupes à effectifs réduits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Bebas Neue Bold" panose="020B0606020202050201" pitchFamily="34" charset="0"/>
              </a:rPr>
              <a:t> </a:t>
            </a:r>
            <a:r>
              <a:rPr kumimoji="0" lang="fr-FR" altLang="fr-FR" sz="1600" b="1" i="0" u="none" strike="noStrike" cap="none" normalizeH="0" dirty="0" smtClean="0">
                <a:ln>
                  <a:noFill/>
                </a:ln>
                <a:solidFill>
                  <a:srgbClr val="000000"/>
                </a:solidFill>
                <a:effectLst/>
                <a:latin typeface="Bebas Neue Bold" panose="020B0606020202050201" pitchFamily="34" charset="0"/>
              </a:rPr>
              <a:t>1 </a:t>
            </a:r>
            <a:r>
              <a:rPr kumimoji="0" lang="fr-FR" altLang="fr-FR" sz="1600" b="1" i="0" u="none" strike="noStrike" cap="none" normalizeH="0" baseline="0" dirty="0" smtClean="0">
                <a:ln>
                  <a:noFill/>
                </a:ln>
                <a:solidFill>
                  <a:srgbClr val="000000"/>
                </a:solidFill>
                <a:effectLst/>
                <a:latin typeface="Bebas Neue Bold" panose="020B0606020202050201" pitchFamily="34" charset="0"/>
              </a:rPr>
              <a:t>semaine </a:t>
            </a:r>
            <a:r>
              <a:rPr kumimoji="0" lang="fr-FR" altLang="fr-FR" sz="1600" b="1" i="0" u="none" strike="noStrike" cap="none" normalizeH="0" baseline="0" dirty="0">
                <a:ln>
                  <a:noFill/>
                </a:ln>
                <a:solidFill>
                  <a:srgbClr val="000000"/>
                </a:solidFill>
                <a:effectLst/>
                <a:latin typeface="Bebas Neue Bold" panose="020B0606020202050201" pitchFamily="34" charset="0"/>
              </a:rPr>
              <a:t>de </a:t>
            </a:r>
            <a:r>
              <a:rPr kumimoji="0" lang="fr-FR" altLang="fr-FR" sz="1600" b="1" i="0" u="none" strike="noStrike" cap="none" normalizeH="0" baseline="0" dirty="0" smtClean="0">
                <a:ln>
                  <a:noFill/>
                </a:ln>
                <a:solidFill>
                  <a:srgbClr val="000000"/>
                </a:solidFill>
                <a:effectLst/>
                <a:latin typeface="Bebas Neue Bold" panose="020B0606020202050201" pitchFamily="34" charset="0"/>
              </a:rPr>
              <a:t>cours en moins</a:t>
            </a:r>
            <a:endParaRPr kumimoji="0" lang="fr-FR" altLang="fr-FR" sz="1600" b="1" i="0" u="none" strike="noStrike" cap="none" normalizeH="0" baseline="0" dirty="0">
              <a:ln>
                <a:noFill/>
              </a:ln>
              <a:solidFill>
                <a:srgbClr val="000000"/>
              </a:solidFill>
              <a:effectLst/>
              <a:latin typeface="Bebas Neue Bold" panose="020B0606020202050201" pitchFamily="34" charset="0"/>
            </a:endParaRPr>
          </a:p>
        </p:txBody>
      </p:sp>
      <p:sp>
        <p:nvSpPr>
          <p:cNvPr id="17" name="Rectangle 16"/>
          <p:cNvSpPr/>
          <p:nvPr/>
        </p:nvSpPr>
        <p:spPr>
          <a:xfrm>
            <a:off x="6190506" y="2142416"/>
            <a:ext cx="6046251" cy="338554"/>
          </a:xfrm>
          <a:prstGeom prst="rect">
            <a:avLst/>
          </a:prstGeom>
        </p:spPr>
        <p:txBody>
          <a:bodyPr wrap="square">
            <a:spAutoFit/>
          </a:bodyPr>
          <a:lstStyle/>
          <a:p>
            <a:pPr algn="ctr"/>
            <a:r>
              <a:rPr lang="fr-FR" sz="1600" b="1" dirty="0"/>
              <a:t>RENFORCEMENT DU FRANÇAIS ET DES MATHS </a:t>
            </a:r>
            <a:r>
              <a:rPr lang="fr-FR" sz="1600" b="1" dirty="0" smtClean="0"/>
              <a:t> </a:t>
            </a:r>
            <a:endParaRPr lang="fr-FR" sz="1600" b="1" dirty="0"/>
          </a:p>
        </p:txBody>
      </p:sp>
      <p:sp>
        <p:nvSpPr>
          <p:cNvPr id="3" name="Rectangle 2"/>
          <p:cNvSpPr/>
          <p:nvPr/>
        </p:nvSpPr>
        <p:spPr>
          <a:xfrm>
            <a:off x="6096002" y="3250202"/>
            <a:ext cx="1840864" cy="646331"/>
          </a:xfrm>
          <a:prstGeom prst="rect">
            <a:avLst/>
          </a:prstGeom>
        </p:spPr>
        <p:txBody>
          <a:bodyPr wrap="square">
            <a:spAutoFit/>
          </a:bodyPr>
          <a:lstStyle/>
          <a:p>
            <a:r>
              <a:rPr lang="fr-FR" sz="3600" b="1" dirty="0">
                <a:solidFill>
                  <a:srgbClr val="C00000"/>
                </a:solidFill>
              </a:rPr>
              <a:t> </a:t>
            </a:r>
            <a:endParaRPr lang="fr-FR" sz="1600" dirty="0"/>
          </a:p>
        </p:txBody>
      </p:sp>
      <p:sp>
        <p:nvSpPr>
          <p:cNvPr id="13" name="Accolade fermante 12"/>
          <p:cNvSpPr/>
          <p:nvPr/>
        </p:nvSpPr>
        <p:spPr>
          <a:xfrm>
            <a:off x="6523630" y="2480969"/>
            <a:ext cx="232012" cy="1399835"/>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ZoneTexte 3"/>
          <p:cNvSpPr txBox="1"/>
          <p:nvPr/>
        </p:nvSpPr>
        <p:spPr>
          <a:xfrm>
            <a:off x="8391925" y="2542420"/>
            <a:ext cx="3982527" cy="646331"/>
          </a:xfrm>
          <a:prstGeom prst="rect">
            <a:avLst/>
          </a:prstGeom>
          <a:noFill/>
        </p:spPr>
        <p:txBody>
          <a:bodyPr wrap="square" rtlCol="0">
            <a:spAutoFit/>
          </a:bodyPr>
          <a:lstStyle/>
          <a:p>
            <a:r>
              <a:rPr lang="fr-FR" b="1" dirty="0" smtClean="0">
                <a:solidFill>
                  <a:srgbClr val="FF0000"/>
                </a:solidFill>
              </a:rPr>
              <a:t>1H EN FRANÇAIS</a:t>
            </a:r>
            <a:endParaRPr lang="fr-FR" b="1" dirty="0">
              <a:solidFill>
                <a:srgbClr val="FF0000"/>
              </a:solidFill>
            </a:endParaRPr>
          </a:p>
          <a:p>
            <a:r>
              <a:rPr lang="fr-FR" b="1" dirty="0">
                <a:solidFill>
                  <a:srgbClr val="FF0000"/>
                </a:solidFill>
              </a:rPr>
              <a:t>1H EN MATH </a:t>
            </a:r>
          </a:p>
        </p:txBody>
      </p:sp>
      <p:pic>
        <p:nvPicPr>
          <p:cNvPr id="14" name="Image 13" descr="Une image contenant Panneau de signalisation, signe, triangle&#10;&#10;Description générée automatiquement">
            <a:extLst>
              <a:ext uri="{FF2B5EF4-FFF2-40B4-BE49-F238E27FC236}">
                <a16:creationId xmlns="" xmlns:a16="http://schemas.microsoft.com/office/drawing/2014/main"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915" y="55002"/>
            <a:ext cx="740321" cy="654026"/>
          </a:xfrm>
          <a:prstGeom prst="rect">
            <a:avLst/>
          </a:prstGeom>
        </p:spPr>
      </p:pic>
      <p:sp>
        <p:nvSpPr>
          <p:cNvPr id="5" name="Rectangle 4"/>
          <p:cNvSpPr/>
          <p:nvPr/>
        </p:nvSpPr>
        <p:spPr>
          <a:xfrm>
            <a:off x="289858" y="1041611"/>
            <a:ext cx="6096000" cy="2727029"/>
          </a:xfrm>
          <a:prstGeom prst="rect">
            <a:avLst/>
          </a:prstGeom>
        </p:spPr>
        <p:txBody>
          <a:bodyPr>
            <a:spAutoFit/>
          </a:bodyPr>
          <a:lstStyle/>
          <a:p>
            <a:pPr algn="ctr">
              <a:lnSpc>
                <a:spcPct val="107000"/>
              </a:lnSpc>
              <a:spcAft>
                <a:spcPts val="0"/>
              </a:spcAft>
            </a:pPr>
            <a:r>
              <a:rPr lang="fr-FR" sz="1600" b="1" dirty="0" smtClean="0">
                <a:latin typeface="Calibri" panose="020F0502020204030204" pitchFamily="34" charset="0"/>
                <a:ea typeface="Calibri" panose="020F0502020204030204" pitchFamily="34" charset="0"/>
                <a:cs typeface="Times New Roman" panose="02020603050405020304" pitchFamily="18" charset="0"/>
              </a:rPr>
              <a:t>DIMINUTION DES HEURES DE LA CO-INTERVENTION </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smtClean="0">
                <a:latin typeface="Calibri" panose="020F0502020204030204" pitchFamily="34" charset="0"/>
                <a:ea typeface="Calibri" panose="020F0502020204030204" pitchFamily="34" charset="0"/>
                <a:cs typeface="Times New Roman" panose="02020603050405020304" pitchFamily="18" charset="0"/>
              </a:rPr>
              <a:t>Actuellement</a:t>
            </a:r>
            <a:r>
              <a:rPr lang="fr-FR" sz="1600" dirty="0">
                <a:latin typeface="Calibri" panose="020F0502020204030204" pitchFamily="34" charset="0"/>
                <a:ea typeface="Calibri" panose="020F0502020204030204" pitchFamily="34" charset="0"/>
                <a:cs typeface="Times New Roman" panose="02020603050405020304" pitchFamily="18" charset="0"/>
              </a:rPr>
              <a:t> : 60h EP/30h Français/30h Maths/</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Réforme Macron : 30h EP (-30h) /15h Français (-15h) /15h Maths (- 15h).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L’enseignement professionnel récupère 30h et passe de 330h à 360h.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 français récupère 15h et passe de 105h à 120h.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Les maths récupèrent 15h et passe de 45h à 60h.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Ces deux disciplines auront donc 15h </a:t>
            </a:r>
            <a:r>
              <a:rPr lang="fr-FR" sz="1600" dirty="0" smtClean="0">
                <a:latin typeface="Calibri" panose="020F0502020204030204" pitchFamily="34" charset="0"/>
                <a:ea typeface="Calibri" panose="020F0502020204030204" pitchFamily="34" charset="0"/>
                <a:cs typeface="Times New Roman" panose="02020603050405020304" pitchFamily="18" charset="0"/>
              </a:rPr>
              <a:t>chacune </a:t>
            </a:r>
            <a:r>
              <a:rPr lang="fr-FR" sz="1600" dirty="0">
                <a:latin typeface="Calibri" panose="020F0502020204030204" pitchFamily="34" charset="0"/>
                <a:ea typeface="Calibri" panose="020F0502020204030204" pitchFamily="34" charset="0"/>
                <a:cs typeface="Times New Roman" panose="02020603050405020304" pitchFamily="18" charset="0"/>
              </a:rPr>
              <a:t>auxquelles il faudra ajouter le fléchage de 15% du volume horaire complémentaire pour mettre en place les groupes à effectifs réduits.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289858" y="3913496"/>
            <a:ext cx="6096000" cy="882742"/>
          </a:xfrm>
          <a:prstGeom prst="rect">
            <a:avLst/>
          </a:prstGeom>
        </p:spPr>
        <p:txBody>
          <a:bodyPr>
            <a:spAutoFit/>
          </a:bodyPr>
          <a:lstStyle/>
          <a:p>
            <a:pPr algn="ctr">
              <a:lnSpc>
                <a:spcPct val="107000"/>
              </a:lnSpc>
              <a:spcAft>
                <a:spcPts val="0"/>
              </a:spcAft>
            </a:pPr>
            <a:r>
              <a:rPr lang="fr-FR" sz="1600" b="1" dirty="0" smtClean="0">
                <a:latin typeface="Calibri" panose="020F0502020204030204" pitchFamily="34" charset="0"/>
                <a:ea typeface="Calibri" panose="020F0502020204030204" pitchFamily="34" charset="0"/>
                <a:cs typeface="Times New Roman" panose="02020603050405020304" pitchFamily="18" charset="0"/>
              </a:rPr>
              <a:t>SUPPRESSION DE 60H D’ACCOMPAGNEMENT PERSONNALISÉ </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smtClean="0">
                <a:latin typeface="Calibri" panose="020F0502020204030204" pitchFamily="34" charset="0"/>
                <a:ea typeface="Calibri" panose="020F0502020204030204" pitchFamily="34" charset="0"/>
                <a:cs typeface="Times New Roman" panose="02020603050405020304" pitchFamily="18" charset="0"/>
              </a:rPr>
              <a:t>Passage </a:t>
            </a:r>
            <a:r>
              <a:rPr lang="fr-FR" sz="1600" dirty="0">
                <a:latin typeface="Calibri" panose="020F0502020204030204" pitchFamily="34" charset="0"/>
                <a:ea typeface="Calibri" panose="020F0502020204030204" pitchFamily="34" charset="0"/>
                <a:cs typeface="Times New Roman" panose="02020603050405020304" pitchFamily="18" charset="0"/>
              </a:rPr>
              <a:t>de 90h (3h) à 30 h (1h) </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Reste 1 heure d’accompagnement : soutien au parcours (orientation)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298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6" grpId="0" animBg="1"/>
      <p:bldP spid="17" grpId="0"/>
      <p:bldP spid="13" grpId="0" animBg="1"/>
      <p:bldP spid="4" grpId="0"/>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 xmlns:a16="http://schemas.microsoft.com/office/drawing/2014/main" id="{1B7DAA18-0519-1618-B23C-8D8948972F72}"/>
              </a:ext>
            </a:extLst>
          </p:cNvPr>
          <p:cNvSpPr/>
          <p:nvPr/>
        </p:nvSpPr>
        <p:spPr>
          <a:xfrm>
            <a:off x="44761" y="5255752"/>
            <a:ext cx="12191996" cy="170116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a:off x="44761" y="5445483"/>
            <a:ext cx="11119108" cy="1200329"/>
          </a:xfrm>
          <a:prstGeom prst="rect">
            <a:avLst/>
          </a:prstGeom>
        </p:spPr>
        <p:txBody>
          <a:bodyPr wrap="square">
            <a:spAutoFit/>
          </a:bodyPr>
          <a:lstStyle/>
          <a:p>
            <a:endParaRPr lang="fr-FR" b="1" dirty="0">
              <a:solidFill>
                <a:schemeClr val="bg1"/>
              </a:solidFill>
            </a:endParaRPr>
          </a:p>
          <a:p>
            <a:r>
              <a:rPr lang="fr-FR" b="1" dirty="0">
                <a:solidFill>
                  <a:schemeClr val="bg1"/>
                </a:solidFill>
              </a:rPr>
              <a:t>NE COMPENSE PAS LES HEURES DISICPLINAIRES PERDUES AVEC LA TVP : AU CONTRAIRE PERTE DE </a:t>
            </a:r>
            <a:r>
              <a:rPr lang="fr-FR" b="1" dirty="0" smtClean="0">
                <a:solidFill>
                  <a:schemeClr val="bg1"/>
                </a:solidFill>
              </a:rPr>
              <a:t>72 </a:t>
            </a:r>
            <a:r>
              <a:rPr lang="fr-FR" b="1" dirty="0">
                <a:solidFill>
                  <a:schemeClr val="bg1"/>
                </a:solidFill>
              </a:rPr>
              <a:t>h </a:t>
            </a:r>
            <a:r>
              <a:rPr lang="fr-FR" b="1" dirty="0" smtClean="0">
                <a:solidFill>
                  <a:schemeClr val="bg1"/>
                </a:solidFill>
              </a:rPr>
              <a:t>(30 </a:t>
            </a:r>
            <a:r>
              <a:rPr lang="fr-FR" b="1" dirty="0">
                <a:solidFill>
                  <a:schemeClr val="bg1"/>
                </a:solidFill>
              </a:rPr>
              <a:t>+ </a:t>
            </a:r>
            <a:r>
              <a:rPr lang="fr-FR" b="1" dirty="0" smtClean="0">
                <a:solidFill>
                  <a:schemeClr val="bg1"/>
                </a:solidFill>
              </a:rPr>
              <a:t>42) </a:t>
            </a:r>
            <a:endParaRPr lang="fr-FR" b="1" dirty="0">
              <a:solidFill>
                <a:schemeClr val="bg1"/>
              </a:solidFill>
            </a:endParaRPr>
          </a:p>
          <a:p>
            <a:r>
              <a:rPr lang="fr-FR" b="1" dirty="0">
                <a:solidFill>
                  <a:schemeClr val="bg1"/>
                </a:solidFill>
              </a:rPr>
              <a:t>MISE EN PLACE DE GROUPES DE NIVEAUX (PAS EFFICACES POUR TRAITER LA DIFFICULTÉ SCOLAIRE).</a:t>
            </a:r>
            <a:endParaRPr lang="fr-FR" b="1" dirty="0">
              <a:solidFill>
                <a:srgbClr val="FFFF00"/>
              </a:solidFill>
            </a:endParaRPr>
          </a:p>
          <a:p>
            <a:r>
              <a:rPr lang="fr-FR" b="1" dirty="0">
                <a:solidFill>
                  <a:schemeClr val="bg1"/>
                </a:solidFill>
              </a:rPr>
              <a:t>ATTEINTE À LA LIBERTÉ </a:t>
            </a:r>
            <a:r>
              <a:rPr lang="fr-FR" b="1" dirty="0" smtClean="0">
                <a:solidFill>
                  <a:schemeClr val="bg1"/>
                </a:solidFill>
              </a:rPr>
              <a:t>PÉDAGOGIQUE</a:t>
            </a:r>
            <a:endParaRPr lang="fr-FR" b="1" dirty="0">
              <a:solidFill>
                <a:schemeClr val="bg1"/>
              </a:solidFill>
            </a:endParaRPr>
          </a:p>
        </p:txBody>
      </p:sp>
      <p:sp>
        <p:nvSpPr>
          <p:cNvPr id="16" name="Oval 2"/>
          <p:cNvSpPr>
            <a:spLocks noChangeArrowheads="1"/>
          </p:cNvSpPr>
          <p:nvPr/>
        </p:nvSpPr>
        <p:spPr bwMode="auto">
          <a:xfrm>
            <a:off x="9577849" y="3251128"/>
            <a:ext cx="1956179" cy="1720346"/>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Mise en place des groupes à effectifs réduits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Bebas Neue Bold" panose="020B0606020202050201" pitchFamily="34" charset="0"/>
              </a:rPr>
              <a:t> 1,5 semaine </a:t>
            </a:r>
            <a:r>
              <a:rPr kumimoji="0" lang="fr-FR" altLang="fr-FR" sz="1600" b="1" i="0" u="none" strike="noStrike" cap="none" normalizeH="0" baseline="0" dirty="0">
                <a:ln>
                  <a:noFill/>
                </a:ln>
                <a:solidFill>
                  <a:srgbClr val="000000"/>
                </a:solidFill>
                <a:effectLst/>
                <a:latin typeface="Bebas Neue Bold" panose="020B0606020202050201" pitchFamily="34" charset="0"/>
              </a:rPr>
              <a:t>de </a:t>
            </a:r>
            <a:r>
              <a:rPr kumimoji="0" lang="fr-FR" altLang="fr-FR" sz="1600" b="1" i="0" u="none" strike="noStrike" cap="none" normalizeH="0" baseline="0" dirty="0" smtClean="0">
                <a:ln>
                  <a:noFill/>
                </a:ln>
                <a:solidFill>
                  <a:srgbClr val="000000"/>
                </a:solidFill>
                <a:effectLst/>
                <a:latin typeface="Bebas Neue Bold" panose="020B0606020202050201" pitchFamily="34" charset="0"/>
              </a:rPr>
              <a:t>cours en moins</a:t>
            </a:r>
            <a:endParaRPr kumimoji="0" lang="fr-FR" altLang="fr-FR" sz="1600" b="1" i="0" u="none" strike="noStrike" cap="none" normalizeH="0" baseline="0" dirty="0">
              <a:ln>
                <a:noFill/>
              </a:ln>
              <a:solidFill>
                <a:srgbClr val="000000"/>
              </a:solidFill>
              <a:effectLst/>
              <a:latin typeface="Bebas Neue Bold" panose="020B0606020202050201" pitchFamily="34" charset="0"/>
            </a:endParaRPr>
          </a:p>
        </p:txBody>
      </p:sp>
      <p:sp>
        <p:nvSpPr>
          <p:cNvPr id="15" name="Rectangle 14"/>
          <p:cNvSpPr/>
          <p:nvPr/>
        </p:nvSpPr>
        <p:spPr>
          <a:xfrm>
            <a:off x="1127374" y="168696"/>
            <a:ext cx="9255815" cy="584775"/>
          </a:xfrm>
          <a:prstGeom prst="rect">
            <a:avLst/>
          </a:prstGeom>
        </p:spPr>
        <p:txBody>
          <a:bodyPr wrap="square">
            <a:spAutoFit/>
          </a:bodyPr>
          <a:lstStyle/>
          <a:p>
            <a:pPr algn="ctr"/>
            <a:r>
              <a:rPr lang="fr-FR" sz="1600" b="1" dirty="0" smtClean="0">
                <a:ea typeface="Arial Unicode MS" panose="020B0604020202020204" pitchFamily="34" charset="-128"/>
              </a:rPr>
              <a:t>EN PREMIÈRE</a:t>
            </a:r>
          </a:p>
          <a:p>
            <a:pPr algn="ctr"/>
            <a:r>
              <a:rPr lang="fr-FR" sz="1600" b="1" dirty="0" smtClean="0"/>
              <a:t>NOMBRE D’HEURES HEBDOMADAIRES 28,5H, SOIT 28,5H X 28 = 798H (ACT 840H) = </a:t>
            </a:r>
            <a:r>
              <a:rPr lang="fr-FR" sz="1600" b="1" dirty="0" smtClean="0">
                <a:solidFill>
                  <a:srgbClr val="FF0000"/>
                </a:solidFill>
              </a:rPr>
              <a:t>- 42H </a:t>
            </a:r>
            <a:endParaRPr lang="fr-FR" sz="1600" b="1" dirty="0">
              <a:solidFill>
                <a:srgbClr val="FF0000"/>
              </a:solidFill>
              <a:ea typeface="Arial Unicode MS" panose="020B0604020202020204" pitchFamily="34" charset="-128"/>
            </a:endParaRPr>
          </a:p>
        </p:txBody>
      </p:sp>
      <p:pic>
        <p:nvPicPr>
          <p:cNvPr id="18" name="Image 17" descr="Une image contenant Panneau de signalisation, signe, triangle&#10;&#10;Description générée automatiquement">
            <a:extLst>
              <a:ext uri="{FF2B5EF4-FFF2-40B4-BE49-F238E27FC236}">
                <a16:creationId xmlns="" xmlns:a16="http://schemas.microsoft.com/office/drawing/2014/main"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15618" y="55920"/>
            <a:ext cx="740321" cy="654026"/>
          </a:xfrm>
          <a:prstGeom prst="rect">
            <a:avLst/>
          </a:prstGeom>
        </p:spPr>
      </p:pic>
      <p:sp>
        <p:nvSpPr>
          <p:cNvPr id="5" name="Rectangle 4"/>
          <p:cNvSpPr/>
          <p:nvPr/>
        </p:nvSpPr>
        <p:spPr>
          <a:xfrm>
            <a:off x="399977" y="1136656"/>
            <a:ext cx="6096000" cy="2727029"/>
          </a:xfrm>
          <a:prstGeom prst="rect">
            <a:avLst/>
          </a:prstGeom>
        </p:spPr>
        <p:txBody>
          <a:bodyPr>
            <a:spAutoFit/>
          </a:bodyPr>
          <a:lstStyle/>
          <a:p>
            <a:pPr algn="ctr">
              <a:lnSpc>
                <a:spcPct val="107000"/>
              </a:lnSpc>
              <a:spcAft>
                <a:spcPts val="0"/>
              </a:spcAft>
            </a:pPr>
            <a:r>
              <a:rPr lang="fr-FR" sz="1600" b="1" dirty="0" smtClean="0">
                <a:latin typeface="Calibri" panose="020F0502020204030204" pitchFamily="34" charset="0"/>
                <a:ea typeface="Calibri" panose="020F0502020204030204" pitchFamily="34" charset="0"/>
                <a:cs typeface="Times New Roman" panose="02020603050405020304" pitchFamily="18" charset="0"/>
              </a:rPr>
              <a:t>DIMINUTION DES HEURES DE LA CO-INTERVENTION ET DE CHEF-D’ŒUVRE </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smtClean="0">
                <a:latin typeface="Calibri" panose="020F0502020204030204" pitchFamily="34" charset="0"/>
                <a:ea typeface="Calibri" panose="020F0502020204030204" pitchFamily="34" charset="0"/>
                <a:cs typeface="Times New Roman" panose="02020603050405020304" pitchFamily="18" charset="0"/>
              </a:rPr>
              <a:t>Actuellement</a:t>
            </a:r>
            <a:r>
              <a:rPr lang="fr-FR" sz="1600" dirty="0">
                <a:latin typeface="Calibri" panose="020F0502020204030204" pitchFamily="34" charset="0"/>
                <a:ea typeface="Calibri" panose="020F0502020204030204" pitchFamily="34" charset="0"/>
                <a:cs typeface="Times New Roman" panose="02020603050405020304" pitchFamily="18" charset="0"/>
              </a:rPr>
              <a:t> : 28h EP/28h Français/14h Maths/</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Réforme Macron : 14h EP (-14h) /14h Français (-14h) /14h Maths.</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L’enseignement professionnel récupère 14h auxquelles s’ajoutent </a:t>
            </a:r>
            <a:r>
              <a:rPr lang="fr-FR" sz="1600" b="1" dirty="0">
                <a:latin typeface="Calibri" panose="020F0502020204030204" pitchFamily="34" charset="0"/>
                <a:ea typeface="Calibri" panose="020F0502020204030204" pitchFamily="34" charset="0"/>
                <a:cs typeface="Times New Roman" panose="02020603050405020304" pitchFamily="18" charset="0"/>
              </a:rPr>
              <a:t>14h de projet </a:t>
            </a:r>
            <a:r>
              <a:rPr lang="fr-FR" sz="1600" b="1" dirty="0" smtClean="0">
                <a:latin typeface="Calibri" panose="020F0502020204030204" pitchFamily="34" charset="0"/>
                <a:ea typeface="Calibri" panose="020F0502020204030204" pitchFamily="34" charset="0"/>
                <a:cs typeface="Times New Roman" panose="02020603050405020304" pitchFamily="18" charset="0"/>
              </a:rPr>
              <a:t>(ex-chef-d ’œuvre </a:t>
            </a:r>
            <a:r>
              <a:rPr lang="fr-FR" sz="1600" b="1" dirty="0">
                <a:latin typeface="Calibri" panose="020F0502020204030204" pitchFamily="34" charset="0"/>
                <a:ea typeface="Calibri" panose="020F0502020204030204" pitchFamily="34" charset="0"/>
                <a:cs typeface="Times New Roman" panose="02020603050405020304" pitchFamily="18" charset="0"/>
              </a:rPr>
              <a:t>qui passe de 56h à 42h)</a:t>
            </a:r>
            <a:r>
              <a:rPr lang="fr-FR" sz="1600" dirty="0">
                <a:latin typeface="Calibri" panose="020F0502020204030204" pitchFamily="34" charset="0"/>
                <a:ea typeface="Calibri" panose="020F0502020204030204" pitchFamily="34" charset="0"/>
                <a:cs typeface="Times New Roman" panose="02020603050405020304" pitchFamily="18" charset="0"/>
              </a:rPr>
              <a:t> et passe de 266h à 294h (+28h).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 français récupère 14h et passe de 84h à 98h. Les maths rien.</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Il faudra ajouter le fléchage de 15% du volume complémentaire pour mettre en place les groupes à effectifs réduits.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6190506" y="2142416"/>
            <a:ext cx="6046251" cy="338554"/>
          </a:xfrm>
          <a:prstGeom prst="rect">
            <a:avLst/>
          </a:prstGeom>
        </p:spPr>
        <p:txBody>
          <a:bodyPr wrap="square">
            <a:spAutoFit/>
          </a:bodyPr>
          <a:lstStyle/>
          <a:p>
            <a:pPr algn="ctr"/>
            <a:r>
              <a:rPr lang="fr-FR" sz="1600" b="1" dirty="0"/>
              <a:t>RENFORCEMENT DU FRANÇAIS ET DES MATHS </a:t>
            </a:r>
            <a:r>
              <a:rPr lang="fr-FR" sz="1600" b="1" dirty="0" smtClean="0"/>
              <a:t> </a:t>
            </a:r>
            <a:endParaRPr lang="fr-FR" sz="1600" b="1" dirty="0"/>
          </a:p>
        </p:txBody>
      </p:sp>
      <p:sp>
        <p:nvSpPr>
          <p:cNvPr id="20" name="Accolade fermante 19"/>
          <p:cNvSpPr/>
          <p:nvPr/>
        </p:nvSpPr>
        <p:spPr>
          <a:xfrm>
            <a:off x="6605160" y="2542420"/>
            <a:ext cx="218721" cy="1057796"/>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ZoneTexte 20"/>
          <p:cNvSpPr txBox="1"/>
          <p:nvPr/>
        </p:nvSpPr>
        <p:spPr>
          <a:xfrm>
            <a:off x="8397864" y="2460600"/>
            <a:ext cx="3982527" cy="646331"/>
          </a:xfrm>
          <a:prstGeom prst="rect">
            <a:avLst/>
          </a:prstGeom>
          <a:noFill/>
        </p:spPr>
        <p:txBody>
          <a:bodyPr wrap="square" rtlCol="0">
            <a:spAutoFit/>
          </a:bodyPr>
          <a:lstStyle/>
          <a:p>
            <a:r>
              <a:rPr lang="fr-FR" b="1" dirty="0" smtClean="0">
                <a:solidFill>
                  <a:srgbClr val="FF0000"/>
                </a:solidFill>
              </a:rPr>
              <a:t>1H EN FRANÇAIS</a:t>
            </a:r>
            <a:endParaRPr lang="fr-FR" b="1" dirty="0">
              <a:solidFill>
                <a:srgbClr val="FF0000"/>
              </a:solidFill>
            </a:endParaRPr>
          </a:p>
          <a:p>
            <a:r>
              <a:rPr lang="fr-FR" b="1" dirty="0">
                <a:solidFill>
                  <a:srgbClr val="FF0000"/>
                </a:solidFill>
              </a:rPr>
              <a:t>1H EN MATH </a:t>
            </a:r>
          </a:p>
        </p:txBody>
      </p:sp>
      <p:sp>
        <p:nvSpPr>
          <p:cNvPr id="22" name="Rectangle 21"/>
          <p:cNvSpPr/>
          <p:nvPr/>
        </p:nvSpPr>
        <p:spPr>
          <a:xfrm>
            <a:off x="509160" y="4018369"/>
            <a:ext cx="6096000" cy="882742"/>
          </a:xfrm>
          <a:prstGeom prst="rect">
            <a:avLst/>
          </a:prstGeom>
        </p:spPr>
        <p:txBody>
          <a:bodyPr>
            <a:spAutoFit/>
          </a:bodyPr>
          <a:lstStyle/>
          <a:p>
            <a:pPr algn="ctr">
              <a:lnSpc>
                <a:spcPct val="107000"/>
              </a:lnSpc>
              <a:spcAft>
                <a:spcPts val="0"/>
              </a:spcAft>
            </a:pPr>
            <a:r>
              <a:rPr lang="fr-FR" sz="1600" b="1" dirty="0" smtClean="0">
                <a:latin typeface="Calibri" panose="020F0502020204030204" pitchFamily="34" charset="0"/>
                <a:ea typeface="Calibri" panose="020F0502020204030204" pitchFamily="34" charset="0"/>
                <a:cs typeface="Times New Roman" panose="02020603050405020304" pitchFamily="18" charset="0"/>
              </a:rPr>
              <a:t>SUPPRESSION DE 56H D’ACCOMPAGNEMENT PERSONNALISÉ </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smtClean="0">
                <a:latin typeface="Calibri" panose="020F0502020204030204" pitchFamily="34" charset="0"/>
                <a:ea typeface="Calibri" panose="020F0502020204030204" pitchFamily="34" charset="0"/>
                <a:cs typeface="Times New Roman" panose="02020603050405020304" pitchFamily="18" charset="0"/>
              </a:rPr>
              <a:t>Passage </a:t>
            </a:r>
            <a:r>
              <a:rPr lang="fr-FR" sz="1600" dirty="0">
                <a:latin typeface="Calibri" panose="020F0502020204030204" pitchFamily="34" charset="0"/>
                <a:ea typeface="Calibri" panose="020F0502020204030204" pitchFamily="34" charset="0"/>
                <a:cs typeface="Times New Roman" panose="02020603050405020304" pitchFamily="18" charset="0"/>
              </a:rPr>
              <a:t>de 84h (3h) à 28h (1h) </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Reste 1heure d’accompagnement : soutien au parcours (orientation)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275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15" grpId="0"/>
      <p:bldP spid="5" grpId="0"/>
      <p:bldP spid="19" grpId="0"/>
      <p:bldP spid="20" grpId="0" animBg="1"/>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 xmlns:a16="http://schemas.microsoft.com/office/drawing/2014/main" id="{E6EEAE34-F0C2-1347-53B6-CAB4751345DA}"/>
              </a:ext>
            </a:extLst>
          </p:cNvPr>
          <p:cNvSpPr/>
          <p:nvPr/>
        </p:nvSpPr>
        <p:spPr>
          <a:xfrm>
            <a:off x="4" y="5322627"/>
            <a:ext cx="12191996" cy="1535374"/>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p:cNvSpPr/>
          <p:nvPr/>
        </p:nvSpPr>
        <p:spPr>
          <a:xfrm>
            <a:off x="215452" y="5645107"/>
            <a:ext cx="11976548" cy="1200329"/>
          </a:xfrm>
          <a:prstGeom prst="rect">
            <a:avLst/>
          </a:prstGeom>
        </p:spPr>
        <p:txBody>
          <a:bodyPr wrap="square">
            <a:spAutoFit/>
          </a:bodyPr>
          <a:lstStyle/>
          <a:p>
            <a:r>
              <a:rPr lang="fr-FR" b="1" dirty="0">
                <a:solidFill>
                  <a:schemeClr val="bg1"/>
                </a:solidFill>
              </a:rPr>
              <a:t>ARRÊT DES COURS EN MAI. PAS D’AMÉNAGEMENT DES PROGRAMMES. RISQUE D’ANNUALISATION.  </a:t>
            </a:r>
          </a:p>
          <a:p>
            <a:r>
              <a:rPr lang="fr-FR" b="1" dirty="0">
                <a:solidFill>
                  <a:schemeClr val="bg1"/>
                </a:solidFill>
              </a:rPr>
              <a:t>MÉCONNAISSANCE  DU RYTHME D’APPRENTISSAGE DES ÉLÈVES.</a:t>
            </a:r>
          </a:p>
          <a:p>
            <a:r>
              <a:rPr lang="fr-FR" b="1" dirty="0">
                <a:solidFill>
                  <a:schemeClr val="bg1"/>
                </a:solidFill>
              </a:rPr>
              <a:t>GRATIFICATION DES PFMP : TRI DES ELEVES</a:t>
            </a:r>
          </a:p>
          <a:p>
            <a:r>
              <a:rPr lang="fr-FR" b="1" dirty="0">
                <a:solidFill>
                  <a:schemeClr val="bg1"/>
                </a:solidFill>
              </a:rPr>
              <a:t>IMPROBABLE RETOUR DES « POURSUITES D’ÉTUDES » EN JUIN (MODÈLE DU BAC GÉNÉRAL).</a:t>
            </a:r>
          </a:p>
        </p:txBody>
      </p:sp>
      <p:sp>
        <p:nvSpPr>
          <p:cNvPr id="12" name="Rectangle 11"/>
          <p:cNvSpPr/>
          <p:nvPr/>
        </p:nvSpPr>
        <p:spPr>
          <a:xfrm>
            <a:off x="2087903" y="89572"/>
            <a:ext cx="8016195" cy="707886"/>
          </a:xfrm>
          <a:prstGeom prst="rect">
            <a:avLst/>
          </a:prstGeom>
        </p:spPr>
        <p:txBody>
          <a:bodyPr wrap="square">
            <a:spAutoFit/>
          </a:bodyPr>
          <a:lstStyle/>
          <a:p>
            <a:pPr algn="ctr"/>
            <a:r>
              <a:rPr lang="fr-FR" sz="2000" b="1" dirty="0">
                <a:ea typeface="Arial Unicode MS" panose="020B0604020202020204" pitchFamily="34" charset="-128"/>
              </a:rPr>
              <a:t>LA DÉSORGANISATION DE L’ANNÉE DE TERMINALE À LA RENTRÉE 2024 UNE MESURE HORS-SOL</a:t>
            </a:r>
          </a:p>
        </p:txBody>
      </p:sp>
      <p:sp>
        <p:nvSpPr>
          <p:cNvPr id="4" name="Rectangle 3"/>
          <p:cNvSpPr/>
          <p:nvPr/>
        </p:nvSpPr>
        <p:spPr>
          <a:xfrm>
            <a:off x="341194" y="775022"/>
            <a:ext cx="4914432" cy="369332"/>
          </a:xfrm>
          <a:prstGeom prst="rect">
            <a:avLst/>
          </a:prstGeom>
        </p:spPr>
        <p:txBody>
          <a:bodyPr wrap="square">
            <a:spAutoFit/>
          </a:bodyPr>
          <a:lstStyle/>
          <a:p>
            <a:r>
              <a:rPr lang="fr-FR" b="1" dirty="0">
                <a:ea typeface="Arial Unicode MS" panose="020B0604020202020204" pitchFamily="34" charset="-128"/>
              </a:rPr>
              <a:t>UN CALENDRIER DÉMENTIEL :</a:t>
            </a:r>
            <a:endParaRPr lang="fr-FR" dirty="0"/>
          </a:p>
        </p:txBody>
      </p:sp>
      <p:sp>
        <p:nvSpPr>
          <p:cNvPr id="6" name="Control 1"/>
          <p:cNvSpPr>
            <a:spLocks noChangeArrowheads="1" noChangeShapeType="1"/>
          </p:cNvSpPr>
          <p:nvPr/>
        </p:nvSpPr>
        <p:spPr bwMode="auto">
          <a:xfrm>
            <a:off x="3776663" y="10107613"/>
            <a:ext cx="6100762" cy="11239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7" name="Oval 2"/>
          <p:cNvSpPr>
            <a:spLocks noChangeArrowheads="1"/>
          </p:cNvSpPr>
          <p:nvPr/>
        </p:nvSpPr>
        <p:spPr bwMode="auto">
          <a:xfrm>
            <a:off x="9877425" y="2171490"/>
            <a:ext cx="1956179" cy="1911481"/>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6 semaines de PARCOURS diversifiés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Bebas Neue Bold" panose="020B0606020202050201" pitchFamily="34" charset="0"/>
              </a:rPr>
              <a:t>Plus 3 </a:t>
            </a:r>
            <a:r>
              <a:rPr kumimoji="0" lang="fr-FR" altLang="fr-FR" sz="1600" b="1" i="0" u="none" strike="noStrike" cap="none" normalizeH="0" baseline="0" dirty="0">
                <a:ln>
                  <a:noFill/>
                </a:ln>
                <a:solidFill>
                  <a:srgbClr val="000000"/>
                </a:solidFill>
                <a:effectLst/>
                <a:latin typeface="Bebas Neue Bold" panose="020B0606020202050201" pitchFamily="34" charset="0"/>
              </a:rPr>
              <a:t>semaines de  cours en moins!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smtClean="0">
                <a:solidFill>
                  <a:srgbClr val="000000"/>
                </a:solidFill>
                <a:latin typeface="Bebas Neue Bold" panose="020B0606020202050201" pitchFamily="34" charset="0"/>
              </a:rPr>
              <a:t>98 h </a:t>
            </a:r>
            <a:r>
              <a:rPr lang="fr-FR" altLang="fr-FR" sz="1600" b="1" dirty="0">
                <a:solidFill>
                  <a:srgbClr val="000000"/>
                </a:solidFill>
                <a:latin typeface="Bebas Neue Bold" panose="020B0606020202050201" pitchFamily="34" charset="0"/>
              </a:rPr>
              <a:t>élèves</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4" name="Control 1"/>
          <p:cNvSpPr>
            <a:spLocks noChangeArrowheads="1" noChangeShapeType="1"/>
          </p:cNvSpPr>
          <p:nvPr/>
        </p:nvSpPr>
        <p:spPr bwMode="auto">
          <a:xfrm>
            <a:off x="1098042" y="9783152"/>
            <a:ext cx="9237659" cy="146585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13" name="Rectangle 12"/>
          <p:cNvSpPr/>
          <p:nvPr/>
        </p:nvSpPr>
        <p:spPr>
          <a:xfrm>
            <a:off x="341194" y="3568301"/>
            <a:ext cx="11719083" cy="1754326"/>
          </a:xfrm>
          <a:prstGeom prst="rect">
            <a:avLst/>
          </a:prstGeom>
        </p:spPr>
        <p:txBody>
          <a:bodyPr wrap="square">
            <a:spAutoFit/>
          </a:bodyPr>
          <a:lstStyle/>
          <a:p>
            <a:r>
              <a:rPr lang="fr-FR" b="1" dirty="0">
                <a:ea typeface="Arial Unicode MS" panose="020B0604020202020204" pitchFamily="34" charset="-128"/>
              </a:rPr>
              <a:t>PASSAGE DE ENTRE DE 18 À 22 SEMAINES À DE 16 À 20 SEMAINES DE PFMP</a:t>
            </a:r>
          </a:p>
          <a:p>
            <a:r>
              <a:rPr lang="fr-FR" b="1" dirty="0">
                <a:ea typeface="Arial Unicode MS" panose="020B0604020202020204" pitchFamily="34" charset="-128"/>
              </a:rPr>
              <a:t>PARCOURS DIVERSIFIÉ : PUISSANT LEVIER À L’ANNUALISATION !</a:t>
            </a:r>
          </a:p>
          <a:p>
            <a:pPr marL="285750" indent="-285750">
              <a:buFont typeface="Arial" panose="020B0604020202020204" pitchFamily="34" charset="0"/>
              <a:buChar char="•"/>
            </a:pPr>
            <a:r>
              <a:rPr lang="fr-FR" b="1" dirty="0">
                <a:ea typeface="Arial Unicode MS" panose="020B0604020202020204" pitchFamily="34" charset="-128"/>
              </a:rPr>
              <a:t>«  INSERTION DANS L’EMPLOI » : PFMP DE 6 SEMAINES (donc suivi sans évaluation car non-certificative. GRATIFIÉES.</a:t>
            </a:r>
          </a:p>
          <a:p>
            <a:pPr marL="285750" indent="-285750">
              <a:buFont typeface="Arial" panose="020B0604020202020204" pitchFamily="34" charset="0"/>
              <a:buChar char="•"/>
            </a:pPr>
            <a:r>
              <a:rPr lang="fr-FR" b="1" dirty="0">
                <a:ea typeface="Arial Unicode MS" panose="020B0604020202020204" pitchFamily="34" charset="-128"/>
              </a:rPr>
              <a:t>« POURSUITE </a:t>
            </a:r>
            <a:r>
              <a:rPr lang="fr-FR" b="1" dirty="0" smtClean="0">
                <a:ea typeface="Arial Unicode MS" panose="020B0604020202020204" pitchFamily="34" charset="-128"/>
              </a:rPr>
              <a:t>D’ÉTUDES</a:t>
            </a:r>
            <a:r>
              <a:rPr lang="fr-FR" b="1" dirty="0">
                <a:ea typeface="Arial Unicode MS" panose="020B0604020202020204" pitchFamily="34" charset="-128"/>
              </a:rPr>
              <a:t> » : 6 S </a:t>
            </a:r>
            <a:r>
              <a:rPr lang="fr-FR" b="1" dirty="0" smtClean="0">
                <a:ea typeface="Arial Unicode MS" panose="020B0604020202020204" pitchFamily="34" charset="-128"/>
              </a:rPr>
              <a:t>avec une grille horaire de 30h (10h EG, 10h </a:t>
            </a:r>
            <a:r>
              <a:rPr lang="fr-FR" b="1" dirty="0">
                <a:ea typeface="Arial Unicode MS" panose="020B0604020202020204" pitchFamily="34" charset="-128"/>
              </a:rPr>
              <a:t>EP, </a:t>
            </a:r>
            <a:r>
              <a:rPr lang="fr-FR" b="1" dirty="0" smtClean="0">
                <a:ea typeface="Arial Unicode MS" panose="020B0604020202020204" pitchFamily="34" charset="-128"/>
              </a:rPr>
              <a:t>10h projet dont 5h en autonomie). </a:t>
            </a:r>
            <a:r>
              <a:rPr lang="fr-FR" b="1" dirty="0">
                <a:ea typeface="Arial Unicode MS" panose="020B0604020202020204" pitchFamily="34" charset="-128"/>
              </a:rPr>
              <a:t>AUTONOMIE DES ÉTABLISSEMENTS POUR LA MISE EN PLACE ET LE CONTENU.</a:t>
            </a:r>
          </a:p>
          <a:p>
            <a:r>
              <a:rPr lang="fr-FR" b="1" dirty="0" smtClean="0">
                <a:ea typeface="Arial Unicode MS" panose="020B0604020202020204" pitchFamily="34" charset="-128"/>
              </a:rPr>
              <a:t>     RÉVERSIBLE </a:t>
            </a:r>
            <a:r>
              <a:rPr lang="fr-FR" b="1" dirty="0">
                <a:ea typeface="Arial Unicode MS" panose="020B0604020202020204" pitchFamily="34" charset="-128"/>
              </a:rPr>
              <a:t>: POSSIBILITÉ DE CHANGER DE PARCOURS À TOUT MOMENT  </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3855616885"/>
              </p:ext>
            </p:extLst>
          </p:nvPr>
        </p:nvGraphicFramePr>
        <p:xfrm>
          <a:off x="348814" y="1181470"/>
          <a:ext cx="9301937" cy="2073593"/>
        </p:xfrm>
        <a:graphic>
          <a:graphicData uri="http://schemas.openxmlformats.org/drawingml/2006/table">
            <a:tbl>
              <a:tblPr>
                <a:tableStyleId>{5C22544A-7EE6-4342-B048-85BDC9FD1C3A}</a:tableStyleId>
              </a:tblPr>
              <a:tblGrid>
                <a:gridCol w="2064636"/>
                <a:gridCol w="1241793"/>
                <a:gridCol w="4505709"/>
                <a:gridCol w="1489799"/>
              </a:tblGrid>
              <a:tr h="495044">
                <a:tc>
                  <a:txBody>
                    <a:bodyPr/>
                    <a:lstStyle/>
                    <a:p>
                      <a:pPr algn="ctr">
                        <a:lnSpc>
                          <a:spcPct val="107000"/>
                        </a:lnSpc>
                        <a:spcAft>
                          <a:spcPts val="0"/>
                        </a:spcAft>
                      </a:pPr>
                      <a:r>
                        <a:rPr lang="fr-FR" sz="1400" dirty="0">
                          <a:effectLst/>
                        </a:rPr>
                        <a:t>Septembre/Mai</a:t>
                      </a:r>
                    </a:p>
                    <a:p>
                      <a:pPr algn="ctr">
                        <a:lnSpc>
                          <a:spcPct val="107000"/>
                        </a:lnSpc>
                        <a:spcAft>
                          <a:spcPts val="0"/>
                        </a:spcAft>
                      </a:pPr>
                      <a:r>
                        <a:rPr lang="fr-FR" sz="1400" dirty="0">
                          <a:effectLst/>
                        </a:rPr>
                        <a:t>(22s de cours et 6s de PFMP)</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a:effectLst/>
                        </a:rPr>
                        <a:t>Mi-Mai (1s)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a:effectLst/>
                        </a:rPr>
                        <a:t>Mai/juin (6s)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a:effectLst/>
                        </a:rPr>
                        <a:t>Juillet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1322772">
                <a:tc>
                  <a:txBody>
                    <a:bodyPr/>
                    <a:lstStyle/>
                    <a:p>
                      <a:pPr algn="ctr">
                        <a:lnSpc>
                          <a:spcPct val="107000"/>
                        </a:lnSpc>
                        <a:spcAft>
                          <a:spcPts val="0"/>
                        </a:spcAft>
                      </a:pPr>
                      <a:r>
                        <a:rPr lang="fr-FR" sz="1400" dirty="0">
                          <a:effectLst/>
                        </a:rPr>
                        <a:t>Tronc commun</a:t>
                      </a:r>
                    </a:p>
                    <a:p>
                      <a:pPr algn="ctr">
                        <a:lnSpc>
                          <a:spcPct val="107000"/>
                        </a:lnSpc>
                        <a:spcAft>
                          <a:spcPts val="0"/>
                        </a:spcAft>
                      </a:pPr>
                      <a:r>
                        <a:rPr lang="fr-FR" sz="1400" dirty="0">
                          <a:effectLst/>
                        </a:rPr>
                        <a:t>Passage des CCF</a:t>
                      </a:r>
                    </a:p>
                    <a:p>
                      <a:pPr algn="ctr">
                        <a:lnSpc>
                          <a:spcPct val="107000"/>
                        </a:lnSpc>
                        <a:spcAft>
                          <a:spcPts val="0"/>
                        </a:spcAft>
                      </a:pPr>
                      <a:r>
                        <a:rPr lang="fr-FR" sz="1400" dirty="0">
                          <a:effectLst/>
                        </a:rPr>
                        <a:t>Calendrier 6 s de PFMP (autonomie des équipes pédagogiques)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dirty="0">
                          <a:effectLst/>
                        </a:rPr>
                        <a:t>Examen</a:t>
                      </a:r>
                    </a:p>
                    <a:p>
                      <a:pPr algn="ctr">
                        <a:lnSpc>
                          <a:spcPct val="107000"/>
                        </a:lnSpc>
                        <a:spcAft>
                          <a:spcPts val="0"/>
                        </a:spcAft>
                      </a:pPr>
                      <a:r>
                        <a:rPr lang="fr-FR" sz="1400" dirty="0">
                          <a:effectLst/>
                        </a:rPr>
                        <a:t>Epreuves</a:t>
                      </a:r>
                    </a:p>
                    <a:p>
                      <a:pPr algn="ctr">
                        <a:lnSpc>
                          <a:spcPct val="107000"/>
                        </a:lnSpc>
                        <a:spcAft>
                          <a:spcPts val="0"/>
                        </a:spcAft>
                      </a:pPr>
                      <a:r>
                        <a:rPr lang="fr-FR" sz="1400" dirty="0">
                          <a:effectLst/>
                        </a:rPr>
                        <a:t>Ponctuelles…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dirty="0">
                          <a:effectLst/>
                        </a:rPr>
                        <a:t>Parcours de diversification</a:t>
                      </a:r>
                    </a:p>
                    <a:p>
                      <a:pPr algn="ctr">
                        <a:lnSpc>
                          <a:spcPct val="107000"/>
                        </a:lnSpc>
                        <a:spcAft>
                          <a:spcPts val="0"/>
                        </a:spcAft>
                      </a:pPr>
                      <a:r>
                        <a:rPr lang="fr-FR" sz="1400" dirty="0">
                          <a:effectLst/>
                        </a:rPr>
                        <a:t>(PFMP ou « poursuite d'études »)</a:t>
                      </a:r>
                    </a:p>
                    <a:p>
                      <a:pPr algn="ctr">
                        <a:lnSpc>
                          <a:spcPct val="107000"/>
                        </a:lnSpc>
                        <a:spcAft>
                          <a:spcPts val="0"/>
                        </a:spcAft>
                      </a:pPr>
                      <a:r>
                        <a:rPr lang="fr-FR" sz="1400" dirty="0">
                          <a:effectLst/>
                        </a:rPr>
                        <a:t>Goulot d’étranglement (car départ aussi des 2</a:t>
                      </a:r>
                      <a:r>
                        <a:rPr lang="fr-FR" sz="1400" baseline="30000" dirty="0">
                          <a:effectLst/>
                        </a:rPr>
                        <a:t>nde</a:t>
                      </a:r>
                      <a:r>
                        <a:rPr lang="fr-FR" sz="1400" dirty="0">
                          <a:effectLst/>
                        </a:rPr>
                        <a:t> et des 1</a:t>
                      </a:r>
                      <a:r>
                        <a:rPr lang="fr-FR" sz="1400" baseline="30000" dirty="0">
                          <a:effectLst/>
                        </a:rPr>
                        <a:t>eres</a:t>
                      </a:r>
                      <a:r>
                        <a:rPr lang="fr-FR" sz="1400" dirty="0">
                          <a:effectLst/>
                        </a:rPr>
                        <a:t>)</a:t>
                      </a:r>
                    </a:p>
                    <a:p>
                      <a:pPr algn="ctr">
                        <a:lnSpc>
                          <a:spcPct val="107000"/>
                        </a:lnSpc>
                        <a:spcAft>
                          <a:spcPts val="0"/>
                        </a:spcAft>
                      </a:pPr>
                      <a:r>
                        <a:rPr lang="fr-FR" sz="1400" dirty="0">
                          <a:effectLst/>
                        </a:rPr>
                        <a:t>Modification des EDT car plus de grille horaire</a:t>
                      </a:r>
                    </a:p>
                    <a:p>
                      <a:pPr algn="ctr">
                        <a:lnSpc>
                          <a:spcPct val="107000"/>
                        </a:lnSpc>
                        <a:spcAft>
                          <a:spcPts val="0"/>
                        </a:spcAft>
                      </a:pPr>
                      <a:r>
                        <a:rPr lang="fr-FR" sz="1400" dirty="0">
                          <a:effectLst/>
                        </a:rPr>
                        <a:t>Pendant la période de diversification : les élèves reviennent pour la PSE et « Oral de projet » (projet de l’élève)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dirty="0">
                          <a:effectLst/>
                        </a:rPr>
                        <a:t>Oral de contrôle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bl>
          </a:graphicData>
        </a:graphic>
      </p:graphicFrame>
    </p:spTree>
    <p:extLst>
      <p:ext uri="{BB962C8B-B14F-4D97-AF65-F5344CB8AC3E}">
        <p14:creationId xmlns:p14="http://schemas.microsoft.com/office/powerpoint/2010/main" val="1064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7" grpId="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064" y="1566390"/>
            <a:ext cx="3958456" cy="1569660"/>
          </a:xfrm>
          <a:prstGeom prst="rect">
            <a:avLst/>
          </a:prstGeom>
        </p:spPr>
        <p:txBody>
          <a:bodyPr wrap="none">
            <a:spAutoFit/>
          </a:bodyPr>
          <a:lstStyle/>
          <a:p>
            <a:pPr algn="ctr"/>
            <a:r>
              <a:rPr lang="fr-FR" sz="1600" b="1" dirty="0">
                <a:ea typeface="Arial Unicode MS" panose="020B0604020202020204" pitchFamily="34" charset="-128"/>
              </a:rPr>
              <a:t>SUPPRESSION DE LA CO-INTERVENTION </a:t>
            </a:r>
          </a:p>
          <a:p>
            <a:pPr algn="ctr"/>
            <a:r>
              <a:rPr lang="fr-FR" sz="1600" b="1" dirty="0">
                <a:ea typeface="Arial Unicode MS" panose="020B0604020202020204" pitchFamily="34" charset="-128"/>
              </a:rPr>
              <a:t>et/ ou atelier de philosophie et/ ou</a:t>
            </a:r>
          </a:p>
          <a:p>
            <a:pPr algn="ctr"/>
            <a:r>
              <a:rPr lang="fr-FR" sz="1600" b="1" dirty="0">
                <a:ea typeface="Arial Unicode MS" panose="020B0604020202020204" pitchFamily="34" charset="-128"/>
              </a:rPr>
              <a:t>insertion professionnelle-poursuite d'études</a:t>
            </a:r>
            <a:endParaRPr lang="fr-FR" sz="1600" b="1" baseline="30000" dirty="0">
              <a:ea typeface="Arial Unicode MS" panose="020B0604020202020204" pitchFamily="34" charset="-128"/>
            </a:endParaRPr>
          </a:p>
          <a:p>
            <a:r>
              <a:rPr lang="fr-FR" sz="1600" dirty="0"/>
              <a:t>EG </a:t>
            </a:r>
            <a:r>
              <a:rPr lang="fr-FR" sz="1600" b="1" dirty="0">
                <a:solidFill>
                  <a:srgbClr val="FF0000"/>
                </a:solidFill>
              </a:rPr>
              <a:t>– 26 h </a:t>
            </a:r>
          </a:p>
          <a:p>
            <a:r>
              <a:rPr lang="fr-FR" sz="1600" dirty="0"/>
              <a:t>EP </a:t>
            </a:r>
            <a:r>
              <a:rPr lang="fr-FR" sz="1600" b="1" dirty="0">
                <a:solidFill>
                  <a:srgbClr val="FF0000"/>
                </a:solidFill>
              </a:rPr>
              <a:t>– 26 h</a:t>
            </a:r>
          </a:p>
          <a:p>
            <a:r>
              <a:rPr lang="fr-FR" sz="1600" dirty="0"/>
              <a:t>Total = </a:t>
            </a:r>
            <a:r>
              <a:rPr lang="fr-FR" sz="1600" b="1" dirty="0">
                <a:solidFill>
                  <a:srgbClr val="FF0000"/>
                </a:solidFill>
              </a:rPr>
              <a:t>- 52 h </a:t>
            </a:r>
            <a:r>
              <a:rPr lang="fr-FR" sz="1600" dirty="0"/>
              <a:t>profs</a:t>
            </a:r>
          </a:p>
        </p:txBody>
      </p:sp>
      <p:sp>
        <p:nvSpPr>
          <p:cNvPr id="5" name="Rectangle 4"/>
          <p:cNvSpPr/>
          <p:nvPr/>
        </p:nvSpPr>
        <p:spPr>
          <a:xfrm>
            <a:off x="2381283" y="256080"/>
            <a:ext cx="6608093" cy="1126462"/>
          </a:xfrm>
          <a:prstGeom prst="rect">
            <a:avLst/>
          </a:prstGeom>
        </p:spPr>
        <p:txBody>
          <a:bodyPr wrap="square">
            <a:spAutoFit/>
          </a:bodyPr>
          <a:lstStyle/>
          <a:p>
            <a:pPr algn="ctr">
              <a:lnSpc>
                <a:spcPct val="105000"/>
              </a:lnSpc>
              <a:spcAft>
                <a:spcPts val="0"/>
              </a:spcAft>
            </a:pPr>
            <a:r>
              <a:rPr lang="fr-FR" sz="1600" b="1" i="1" kern="150" dirty="0">
                <a:ea typeface="Arial Unicode MS" panose="020B0604020202020204" pitchFamily="34" charset="-128"/>
                <a:hlinkClick r:id="rId3" action="ppaction://hlinkfile"/>
              </a:rPr>
              <a:t>GRILLE HORAIRE</a:t>
            </a:r>
            <a:r>
              <a:rPr lang="fr-FR" sz="1600" b="1" i="1" kern="150" dirty="0">
                <a:ea typeface="Arial Unicode MS" panose="020B0604020202020204" pitchFamily="34" charset="-128"/>
              </a:rPr>
              <a:t> POUR LA TERMINALE (Passage de 26 à 22 s de cours)</a:t>
            </a:r>
          </a:p>
          <a:p>
            <a:pPr algn="ctr">
              <a:lnSpc>
                <a:spcPct val="105000"/>
              </a:lnSpc>
              <a:spcAft>
                <a:spcPts val="0"/>
              </a:spcAft>
            </a:pPr>
            <a:r>
              <a:rPr lang="fr-FR" sz="1600" b="1" i="1" kern="150" dirty="0">
                <a:solidFill>
                  <a:srgbClr val="FF0000"/>
                </a:solidFill>
                <a:ea typeface="Arial Unicode MS" panose="020B0604020202020204" pitchFamily="34" charset="-128"/>
              </a:rPr>
              <a:t>AV : 30hX26s = 780h ÉLÈVE</a:t>
            </a:r>
          </a:p>
          <a:p>
            <a:pPr algn="ctr">
              <a:lnSpc>
                <a:spcPct val="105000"/>
              </a:lnSpc>
              <a:spcAft>
                <a:spcPts val="0"/>
              </a:spcAft>
            </a:pPr>
            <a:r>
              <a:rPr lang="fr-FR" sz="1600" b="1" i="1" kern="150" dirty="0">
                <a:solidFill>
                  <a:srgbClr val="FF0000"/>
                </a:solidFill>
                <a:ea typeface="Arial Unicode MS" panose="020B0604020202020204" pitchFamily="34" charset="-128"/>
              </a:rPr>
              <a:t>APRÈS : </a:t>
            </a:r>
            <a:r>
              <a:rPr lang="fr-FR" sz="1600" b="1" i="1" kern="150" dirty="0" smtClean="0">
                <a:solidFill>
                  <a:srgbClr val="FF0000"/>
                </a:solidFill>
                <a:ea typeface="Arial Unicode MS" panose="020B0604020202020204" pitchFamily="34" charset="-128"/>
              </a:rPr>
              <a:t>31hX22s </a:t>
            </a:r>
            <a:r>
              <a:rPr lang="fr-FR" sz="1600" b="1" i="1" kern="150" dirty="0">
                <a:solidFill>
                  <a:srgbClr val="FF0000"/>
                </a:solidFill>
                <a:ea typeface="Arial Unicode MS" panose="020B0604020202020204" pitchFamily="34" charset="-128"/>
              </a:rPr>
              <a:t>= </a:t>
            </a:r>
            <a:r>
              <a:rPr lang="fr-FR" sz="1600" b="1" i="1" kern="150" dirty="0" smtClean="0">
                <a:solidFill>
                  <a:srgbClr val="FF0000"/>
                </a:solidFill>
                <a:ea typeface="Arial Unicode MS" panose="020B0604020202020204" pitchFamily="34" charset="-128"/>
              </a:rPr>
              <a:t>682h </a:t>
            </a:r>
            <a:r>
              <a:rPr lang="fr-FR" sz="1600" b="1" i="1" kern="150" dirty="0">
                <a:solidFill>
                  <a:srgbClr val="FF0000"/>
                </a:solidFill>
                <a:ea typeface="Arial Unicode MS" panose="020B0604020202020204" pitchFamily="34" charset="-128"/>
              </a:rPr>
              <a:t>ÉLÈVES JUSQU’EN MAI</a:t>
            </a:r>
          </a:p>
          <a:p>
            <a:pPr lvl="0" algn="ctr">
              <a:lnSpc>
                <a:spcPct val="105000"/>
              </a:lnSpc>
              <a:spcAft>
                <a:spcPts val="0"/>
              </a:spcAft>
            </a:pPr>
            <a:r>
              <a:rPr lang="fr-FR" sz="1600" b="1" i="1" kern="150" dirty="0">
                <a:solidFill>
                  <a:srgbClr val="FF0000"/>
                </a:solidFill>
                <a:ea typeface="Arial Unicode MS" panose="020B0604020202020204" pitchFamily="34" charset="-128"/>
              </a:rPr>
              <a:t>- </a:t>
            </a:r>
            <a:r>
              <a:rPr lang="fr-FR" sz="1600" b="1" i="1" kern="150" dirty="0" smtClean="0">
                <a:solidFill>
                  <a:srgbClr val="FF0000"/>
                </a:solidFill>
                <a:ea typeface="Arial Unicode MS" panose="020B0604020202020204" pitchFamily="34" charset="-128"/>
              </a:rPr>
              <a:t>98 h</a:t>
            </a:r>
            <a:endParaRPr lang="fr-FR" sz="1600" i="1" kern="150" dirty="0">
              <a:effectLst/>
              <a:ea typeface="OpenSymbol"/>
              <a:cs typeface="OpenSymbol"/>
            </a:endParaRPr>
          </a:p>
        </p:txBody>
      </p:sp>
      <p:sp>
        <p:nvSpPr>
          <p:cNvPr id="7" name="Rectangle 6"/>
          <p:cNvSpPr/>
          <p:nvPr/>
        </p:nvSpPr>
        <p:spPr>
          <a:xfrm>
            <a:off x="318753" y="3348970"/>
            <a:ext cx="3915389" cy="830997"/>
          </a:xfrm>
          <a:prstGeom prst="rect">
            <a:avLst/>
          </a:prstGeom>
        </p:spPr>
        <p:txBody>
          <a:bodyPr wrap="square">
            <a:spAutoFit/>
          </a:bodyPr>
          <a:lstStyle/>
          <a:p>
            <a:pPr algn="ctr"/>
            <a:r>
              <a:rPr lang="fr-FR" sz="1600" b="1" dirty="0"/>
              <a:t>RÉALISATION D'UN </a:t>
            </a:r>
            <a:r>
              <a:rPr lang="fr-FR" sz="1600" b="1" strike="sngStrike" dirty="0"/>
              <a:t>CHEF D’ŒUVRE </a:t>
            </a:r>
            <a:r>
              <a:rPr lang="fr-FR" sz="1600" b="1" dirty="0"/>
              <a:t>PROJET</a:t>
            </a:r>
          </a:p>
          <a:p>
            <a:r>
              <a:rPr lang="fr-FR" sz="1600" dirty="0"/>
              <a:t>Passage de 52h à 22h (1h/s) = </a:t>
            </a:r>
            <a:r>
              <a:rPr lang="fr-FR" sz="1600" b="1" dirty="0">
                <a:solidFill>
                  <a:srgbClr val="FF0000"/>
                </a:solidFill>
              </a:rPr>
              <a:t>- 30 h</a:t>
            </a:r>
          </a:p>
          <a:p>
            <a:r>
              <a:rPr lang="fr-FR" sz="1600" dirty="0"/>
              <a:t>Plus de cadre interdisciplinaire</a:t>
            </a:r>
          </a:p>
        </p:txBody>
      </p:sp>
      <p:sp>
        <p:nvSpPr>
          <p:cNvPr id="8" name="Rectangle 7"/>
          <p:cNvSpPr/>
          <p:nvPr/>
        </p:nvSpPr>
        <p:spPr>
          <a:xfrm>
            <a:off x="318753" y="4216728"/>
            <a:ext cx="3524153" cy="584775"/>
          </a:xfrm>
          <a:prstGeom prst="rect">
            <a:avLst/>
          </a:prstGeom>
        </p:spPr>
        <p:txBody>
          <a:bodyPr wrap="square">
            <a:spAutoFit/>
          </a:bodyPr>
          <a:lstStyle/>
          <a:p>
            <a:pPr algn="ctr"/>
            <a:r>
              <a:rPr lang="fr-FR" sz="1600" b="1" dirty="0"/>
              <a:t>AP : SOUTIEN AU PARCOURS</a:t>
            </a:r>
          </a:p>
          <a:p>
            <a:r>
              <a:rPr lang="fr-FR" sz="1600" dirty="0"/>
              <a:t>Passage de 91 h à 33 h (1,5h/s) = </a:t>
            </a:r>
            <a:r>
              <a:rPr lang="fr-FR" sz="1600" b="1" dirty="0">
                <a:solidFill>
                  <a:srgbClr val="FF0000"/>
                </a:solidFill>
              </a:rPr>
              <a:t>- 58 h</a:t>
            </a:r>
          </a:p>
        </p:txBody>
      </p:sp>
      <p:sp>
        <p:nvSpPr>
          <p:cNvPr id="9" name="Rectangle 8"/>
          <p:cNvSpPr/>
          <p:nvPr/>
        </p:nvSpPr>
        <p:spPr>
          <a:xfrm>
            <a:off x="263524" y="4918630"/>
            <a:ext cx="4235518" cy="1323439"/>
          </a:xfrm>
          <a:prstGeom prst="rect">
            <a:avLst/>
          </a:prstGeom>
        </p:spPr>
        <p:txBody>
          <a:bodyPr wrap="none">
            <a:spAutoFit/>
          </a:bodyPr>
          <a:lstStyle/>
          <a:p>
            <a:r>
              <a:rPr lang="fr-FR" sz="1600" b="1" dirty="0"/>
              <a:t>L’ENSEIGNEMENT PROFESSIONNEL DÉSHABILLÉ</a:t>
            </a:r>
            <a:r>
              <a:rPr lang="fr-FR" sz="1600" dirty="0"/>
              <a:t> </a:t>
            </a:r>
          </a:p>
          <a:p>
            <a:r>
              <a:rPr lang="fr-FR" sz="1600" dirty="0"/>
              <a:t>Passage de 390 h à 319 h = </a:t>
            </a:r>
            <a:r>
              <a:rPr lang="fr-FR" sz="1600" b="1" dirty="0">
                <a:solidFill>
                  <a:srgbClr val="FF0000"/>
                </a:solidFill>
              </a:rPr>
              <a:t>- 71 h</a:t>
            </a:r>
          </a:p>
          <a:p>
            <a:pPr marL="285750" indent="-285750">
              <a:buFontTx/>
              <a:buChar char="-"/>
            </a:pPr>
            <a:r>
              <a:rPr lang="fr-FR" sz="1600" dirty="0"/>
              <a:t>29 h disciplinaires</a:t>
            </a:r>
          </a:p>
          <a:p>
            <a:pPr marL="285750" indent="-285750">
              <a:buFontTx/>
              <a:buChar char="-"/>
            </a:pPr>
            <a:r>
              <a:rPr lang="fr-FR" sz="1600" dirty="0"/>
              <a:t>26 h </a:t>
            </a:r>
            <a:r>
              <a:rPr lang="fr-FR" sz="1600" dirty="0" err="1"/>
              <a:t>co</a:t>
            </a:r>
            <a:r>
              <a:rPr lang="fr-FR" sz="1600" dirty="0"/>
              <a:t>-intervention</a:t>
            </a:r>
          </a:p>
          <a:p>
            <a:pPr marL="285750" indent="-285750">
              <a:buFontTx/>
              <a:buChar char="-"/>
            </a:pPr>
            <a:r>
              <a:rPr lang="fr-FR" sz="1600" dirty="0"/>
              <a:t>16 h chef-d'œuvre</a:t>
            </a:r>
          </a:p>
        </p:txBody>
      </p:sp>
      <p:sp>
        <p:nvSpPr>
          <p:cNvPr id="10" name="Rectangle 9"/>
          <p:cNvSpPr/>
          <p:nvPr/>
        </p:nvSpPr>
        <p:spPr>
          <a:xfrm>
            <a:off x="7431426" y="1488758"/>
            <a:ext cx="3371885" cy="4770537"/>
          </a:xfrm>
          <a:prstGeom prst="rect">
            <a:avLst/>
          </a:prstGeom>
        </p:spPr>
        <p:txBody>
          <a:bodyPr wrap="none">
            <a:spAutoFit/>
          </a:bodyPr>
          <a:lstStyle/>
          <a:p>
            <a:pPr algn="ctr"/>
            <a:r>
              <a:rPr lang="fr-FR" sz="1600" b="1" dirty="0"/>
              <a:t>LES AUTRES DISCIPLINES </a:t>
            </a:r>
          </a:p>
          <a:p>
            <a:endParaRPr lang="fr-FR" sz="1600" b="1" dirty="0"/>
          </a:p>
          <a:p>
            <a:r>
              <a:rPr lang="fr-FR" sz="1600" b="1" dirty="0"/>
              <a:t>Prévention-santé-environnement</a:t>
            </a:r>
            <a:r>
              <a:rPr lang="fr-FR" sz="1600" dirty="0"/>
              <a:t> </a:t>
            </a:r>
          </a:p>
          <a:p>
            <a:r>
              <a:rPr lang="fr-FR" sz="1600" dirty="0"/>
              <a:t>Passage de 26h à 33h (1,5h/s) = </a:t>
            </a:r>
            <a:r>
              <a:rPr lang="fr-FR" sz="1600" b="1" dirty="0">
                <a:solidFill>
                  <a:schemeClr val="accent5"/>
                </a:solidFill>
              </a:rPr>
              <a:t>+7h</a:t>
            </a:r>
          </a:p>
          <a:p>
            <a:r>
              <a:rPr lang="fr-FR" sz="1600" b="1" dirty="0"/>
              <a:t>Economie-gestion ou économie-droit</a:t>
            </a:r>
          </a:p>
          <a:p>
            <a:r>
              <a:rPr lang="fr-FR" sz="1600" dirty="0"/>
              <a:t>Passage de 26h à 33h (1,5h/s) = </a:t>
            </a:r>
            <a:r>
              <a:rPr lang="fr-FR" sz="1600" b="1" dirty="0">
                <a:solidFill>
                  <a:schemeClr val="accent5"/>
                </a:solidFill>
              </a:rPr>
              <a:t>+7h</a:t>
            </a:r>
          </a:p>
          <a:p>
            <a:r>
              <a:rPr lang="fr-FR" sz="1600" b="1" dirty="0"/>
              <a:t>Français, histoire-géographie et EMC</a:t>
            </a:r>
          </a:p>
          <a:p>
            <a:r>
              <a:rPr lang="fr-FR" sz="1600" dirty="0"/>
              <a:t>Passage de 78h à 99h (4,5 h/s) = </a:t>
            </a:r>
            <a:r>
              <a:rPr lang="fr-FR" sz="1600" b="1" dirty="0">
                <a:solidFill>
                  <a:schemeClr val="accent5"/>
                </a:solidFill>
              </a:rPr>
              <a:t>+ 21h</a:t>
            </a:r>
          </a:p>
          <a:p>
            <a:r>
              <a:rPr lang="fr-FR" sz="1600" b="1" dirty="0"/>
              <a:t>Mathématiques</a:t>
            </a:r>
            <a:r>
              <a:rPr lang="fr-FR" sz="1600" dirty="0"/>
              <a:t> </a:t>
            </a:r>
          </a:p>
          <a:p>
            <a:r>
              <a:rPr lang="fr-FR" sz="1600" dirty="0"/>
              <a:t>Passage de 39h à 55h (2,5h/s) = </a:t>
            </a:r>
            <a:r>
              <a:rPr lang="fr-FR" sz="1600" b="1" dirty="0">
                <a:solidFill>
                  <a:schemeClr val="accent5"/>
                </a:solidFill>
              </a:rPr>
              <a:t>+ 16h</a:t>
            </a:r>
          </a:p>
          <a:p>
            <a:r>
              <a:rPr lang="fr-FR" sz="1600" b="1" dirty="0"/>
              <a:t>Langue vivante A  </a:t>
            </a:r>
          </a:p>
          <a:p>
            <a:r>
              <a:rPr lang="fr-FR" sz="1600" dirty="0"/>
              <a:t>Passage de 52h à 55h (2,5h/s) = </a:t>
            </a:r>
            <a:r>
              <a:rPr lang="fr-FR" sz="1600" b="1" dirty="0">
                <a:solidFill>
                  <a:schemeClr val="accent5"/>
                </a:solidFill>
              </a:rPr>
              <a:t>+ 3h</a:t>
            </a:r>
          </a:p>
          <a:p>
            <a:r>
              <a:rPr lang="fr-FR" sz="1600" b="1" dirty="0"/>
              <a:t>Physique-chimie ou langue vivante B </a:t>
            </a:r>
          </a:p>
          <a:p>
            <a:r>
              <a:rPr lang="fr-FR" sz="1600" dirty="0"/>
              <a:t>Passage de 39h à 33h (1,5h/s) = </a:t>
            </a:r>
            <a:r>
              <a:rPr lang="fr-FR" sz="1600" b="1" dirty="0">
                <a:solidFill>
                  <a:srgbClr val="FF0000"/>
                </a:solidFill>
              </a:rPr>
              <a:t>- 6h</a:t>
            </a:r>
          </a:p>
          <a:p>
            <a:r>
              <a:rPr lang="fr-FR" sz="1600" b="1" dirty="0"/>
              <a:t>Arts appliqués et culture artistique </a:t>
            </a:r>
          </a:p>
          <a:p>
            <a:r>
              <a:rPr lang="fr-FR" sz="1600" dirty="0"/>
              <a:t>Passage de 26h à </a:t>
            </a:r>
            <a:r>
              <a:rPr lang="fr-FR" sz="1600" dirty="0" smtClean="0"/>
              <a:t>22h </a:t>
            </a:r>
            <a:r>
              <a:rPr lang="fr-FR" sz="1600" dirty="0"/>
              <a:t>(</a:t>
            </a:r>
            <a:r>
              <a:rPr lang="fr-FR" sz="1600" dirty="0" smtClean="0"/>
              <a:t>1h/s</a:t>
            </a:r>
            <a:r>
              <a:rPr lang="fr-FR" sz="1600" dirty="0"/>
              <a:t>) = </a:t>
            </a:r>
            <a:r>
              <a:rPr lang="fr-FR" sz="1600" b="1" dirty="0" smtClean="0">
                <a:solidFill>
                  <a:srgbClr val="FF0000"/>
                </a:solidFill>
              </a:rPr>
              <a:t>- 4h</a:t>
            </a:r>
            <a:endParaRPr lang="fr-FR" sz="1600" b="1" dirty="0">
              <a:solidFill>
                <a:srgbClr val="FF0000"/>
              </a:solidFill>
            </a:endParaRPr>
          </a:p>
          <a:p>
            <a:r>
              <a:rPr lang="fr-FR" sz="1600" b="1" dirty="0"/>
              <a:t>Education physique et sportive </a:t>
            </a:r>
          </a:p>
          <a:p>
            <a:r>
              <a:rPr lang="fr-FR" sz="1600" dirty="0"/>
              <a:t>Passage de 65h à 66h (3h/s) = </a:t>
            </a:r>
            <a:r>
              <a:rPr lang="fr-FR" sz="1600" b="1" dirty="0">
                <a:solidFill>
                  <a:schemeClr val="accent5"/>
                </a:solidFill>
              </a:rPr>
              <a:t>+ 1h</a:t>
            </a:r>
          </a:p>
          <a:p>
            <a:endParaRPr lang="fr-FR" sz="1600" dirty="0"/>
          </a:p>
        </p:txBody>
      </p:sp>
      <p:sp>
        <p:nvSpPr>
          <p:cNvPr id="11" name="AutoShape 2">
            <a:extLst>
              <a:ext uri="{FF2B5EF4-FFF2-40B4-BE49-F238E27FC236}">
                <a16:creationId xmlns="" xmlns:a16="http://schemas.microsoft.com/office/drawing/2014/main" id="{1B7DAA18-0519-1618-B23C-8D8948972F72}"/>
              </a:ext>
            </a:extLst>
          </p:cNvPr>
          <p:cNvSpPr/>
          <p:nvPr/>
        </p:nvSpPr>
        <p:spPr>
          <a:xfrm>
            <a:off x="4" y="6127844"/>
            <a:ext cx="12191996" cy="730155"/>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sp>
        <p:nvSpPr>
          <p:cNvPr id="12" name="ZoneTexte 11"/>
          <p:cNvSpPr txBox="1"/>
          <p:nvPr/>
        </p:nvSpPr>
        <p:spPr>
          <a:xfrm flipH="1">
            <a:off x="3152910" y="6259295"/>
            <a:ext cx="5836466" cy="646331"/>
          </a:xfrm>
          <a:prstGeom prst="rect">
            <a:avLst/>
          </a:prstGeom>
          <a:noFill/>
        </p:spPr>
        <p:txBody>
          <a:bodyPr wrap="square" rtlCol="0">
            <a:spAutoFit/>
          </a:bodyPr>
          <a:lstStyle/>
          <a:p>
            <a:pPr algn="ctr"/>
            <a:r>
              <a:rPr lang="fr-FR" b="1" dirty="0">
                <a:solidFill>
                  <a:schemeClr val="bg1"/>
                </a:solidFill>
              </a:rPr>
              <a:t>LES DISPOSITIFS DE LA TVP SONT SUPPRIMÉS OU ALLÉGÉS </a:t>
            </a:r>
          </a:p>
          <a:p>
            <a:pPr algn="ctr"/>
            <a:r>
              <a:rPr lang="fr-FR" b="1" dirty="0">
                <a:solidFill>
                  <a:schemeClr val="bg1"/>
                </a:solidFill>
              </a:rPr>
              <a:t>MAIS LES HEURES NE SONT PAS RENDUES EN TOTALITÉ</a:t>
            </a:r>
          </a:p>
        </p:txBody>
      </p:sp>
    </p:spTree>
    <p:extLst>
      <p:ext uri="{BB962C8B-B14F-4D97-AF65-F5344CB8AC3E}">
        <p14:creationId xmlns:p14="http://schemas.microsoft.com/office/powerpoint/2010/main" val="287741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 xmlns:a16="http://schemas.microsoft.com/office/drawing/2014/main" id="{1B7DAA18-0519-1618-B23C-8D8948972F72}"/>
              </a:ext>
            </a:extLst>
          </p:cNvPr>
          <p:cNvSpPr/>
          <p:nvPr/>
        </p:nvSpPr>
        <p:spPr>
          <a:xfrm>
            <a:off x="4" y="5363569"/>
            <a:ext cx="12191996" cy="1508079"/>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4" name="Rectangle 13"/>
          <p:cNvSpPr/>
          <p:nvPr/>
        </p:nvSpPr>
        <p:spPr>
          <a:xfrm>
            <a:off x="763927" y="2535065"/>
            <a:ext cx="10664146" cy="1938992"/>
          </a:xfrm>
          <a:prstGeom prst="rect">
            <a:avLst/>
          </a:prstGeom>
        </p:spPr>
        <p:txBody>
          <a:bodyPr wrap="square">
            <a:spAutoFit/>
          </a:bodyPr>
          <a:lstStyle/>
          <a:p>
            <a:r>
              <a:rPr lang="fr-FR" sz="2000" b="1" dirty="0">
                <a:ea typeface="Arial Unicode MS" panose="020B0604020202020204" pitchFamily="34" charset="-128"/>
              </a:rPr>
              <a:t>CE PROJET DE RÉFORME EST UNE FOIS DE PLUS TOTALEMENT HORS-SOL !</a:t>
            </a:r>
          </a:p>
          <a:p>
            <a:r>
              <a:rPr lang="fr-FR" sz="2000" b="1" dirty="0">
                <a:ea typeface="Arial Unicode MS" panose="020B0604020202020204" pitchFamily="34" charset="-128"/>
              </a:rPr>
              <a:t>IL NE TIENT PAS COMPTE DU FONCTIONNEMENT ET DE L’ORGANISATION DE NOS LP. IL NE TIENT PAS COMPTE DE NOS ÉLÈVES NI DE LEURS RYTHMES D’APPRENTISSAGE. </a:t>
            </a:r>
          </a:p>
          <a:p>
            <a:endParaRPr lang="fr-FR" sz="2000" b="1" dirty="0">
              <a:ea typeface="Arial Unicode MS" panose="020B0604020202020204" pitchFamily="34" charset="-128"/>
            </a:endParaRPr>
          </a:p>
          <a:p>
            <a:r>
              <a:rPr lang="fr-FR" sz="2000" b="1" dirty="0">
                <a:ea typeface="Arial Unicode MS" panose="020B0604020202020204" pitchFamily="34" charset="-128"/>
              </a:rPr>
              <a:t>AVEC  LES FAMILLES DE MÉTIERS LE BAC PRO A ÉTÉ DÉSPÉCIALISÉ ET RÉDUIT À DEUX ANS ET DEMI, AVEC CE PROJET DE RÉFORME FORCE EST DE CONSTATER QU’IL VA PASSER À DEUX ANS !</a:t>
            </a:r>
          </a:p>
        </p:txBody>
      </p:sp>
      <p:sp>
        <p:nvSpPr>
          <p:cNvPr id="7" name="Rectangle 6"/>
          <p:cNvSpPr/>
          <p:nvPr/>
        </p:nvSpPr>
        <p:spPr>
          <a:xfrm>
            <a:off x="1707585" y="818502"/>
            <a:ext cx="8016195" cy="1323439"/>
          </a:xfrm>
          <a:prstGeom prst="rect">
            <a:avLst/>
          </a:prstGeom>
        </p:spPr>
        <p:txBody>
          <a:bodyPr wrap="square">
            <a:spAutoFit/>
          </a:bodyPr>
          <a:lstStyle/>
          <a:p>
            <a:pPr algn="ctr"/>
            <a:r>
              <a:rPr lang="fr-FR" sz="2000" b="1" dirty="0">
                <a:ea typeface="Arial Unicode MS" panose="020B0604020202020204" pitchFamily="34" charset="-128"/>
              </a:rPr>
              <a:t>AU TOTAL SUR LES TROIS ANNÉES LA RÉFORME AMPUTE DE PLUS DE 200H CE CYCLE DE FORMATION</a:t>
            </a:r>
          </a:p>
          <a:p>
            <a:pPr algn="ctr"/>
            <a:r>
              <a:rPr lang="fr-FR" sz="2000" b="1" dirty="0">
                <a:solidFill>
                  <a:srgbClr val="FF0000"/>
                </a:solidFill>
                <a:ea typeface="Arial Unicode MS" panose="020B0604020202020204" pitchFamily="34" charset="-128"/>
              </a:rPr>
              <a:t>PASSAGE DE 2 520H À  2 317H</a:t>
            </a:r>
          </a:p>
          <a:p>
            <a:pPr algn="ctr"/>
            <a:r>
              <a:rPr lang="fr-FR" sz="2000" b="1" dirty="0">
                <a:solidFill>
                  <a:srgbClr val="FF0000"/>
                </a:solidFill>
                <a:ea typeface="Arial Unicode MS" panose="020B0604020202020204" pitchFamily="34" charset="-128"/>
              </a:rPr>
              <a:t>SOIT 7 SEMAINES DE COURS EN MOINS</a:t>
            </a:r>
          </a:p>
        </p:txBody>
      </p:sp>
      <p:sp>
        <p:nvSpPr>
          <p:cNvPr id="2" name="ZoneTexte 1">
            <a:extLst>
              <a:ext uri="{FF2B5EF4-FFF2-40B4-BE49-F238E27FC236}">
                <a16:creationId xmlns="" xmlns:a16="http://schemas.microsoft.com/office/drawing/2014/main" id="{46FB72A9-73DD-FC00-BE11-3C22DEC8E5F1}"/>
              </a:ext>
            </a:extLst>
          </p:cNvPr>
          <p:cNvSpPr txBox="1"/>
          <p:nvPr/>
        </p:nvSpPr>
        <p:spPr>
          <a:xfrm>
            <a:off x="595086" y="6039498"/>
            <a:ext cx="10522857" cy="369332"/>
          </a:xfrm>
          <a:prstGeom prst="rect">
            <a:avLst/>
          </a:prstGeom>
          <a:noFill/>
        </p:spPr>
        <p:txBody>
          <a:bodyPr wrap="square" rtlCol="0">
            <a:spAutoFit/>
          </a:bodyPr>
          <a:lstStyle/>
          <a:p>
            <a:r>
              <a:rPr lang="fr-FR" sz="1800" b="1" dirty="0">
                <a:solidFill>
                  <a:schemeClr val="bg1"/>
                </a:solidFill>
                <a:ea typeface="Arial Unicode MS" panose="020B0604020202020204" pitchFamily="34" charset="-128"/>
              </a:rPr>
              <a:t>CE N’EST PAS DE PLUS D’ENTREPRISE DONT NOS ÉLÈVES ONT BESOIN MAIS DE PLUS ET DE MIEUX D’ÉCOLE !</a:t>
            </a:r>
            <a:endParaRPr lang="fr-FR" dirty="0"/>
          </a:p>
        </p:txBody>
      </p:sp>
    </p:spTree>
    <p:extLst>
      <p:ext uri="{BB962C8B-B14F-4D97-AF65-F5344CB8AC3E}">
        <p14:creationId xmlns:p14="http://schemas.microsoft.com/office/powerpoint/2010/main" val="376862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1015</Words>
  <Application>Microsoft Office PowerPoint</Application>
  <PresentationFormat>Grand écran</PresentationFormat>
  <Paragraphs>144</Paragraphs>
  <Slides>6</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 Unicode MS</vt:lpstr>
      <vt:lpstr>Arial</vt:lpstr>
      <vt:lpstr>Bebas Neue Bold</vt:lpstr>
      <vt:lpstr>Calibri</vt:lpstr>
      <vt:lpstr>Calibri Light</vt:lpstr>
      <vt:lpstr>OpenSymbol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g5070</cp:lastModifiedBy>
  <cp:revision>147</cp:revision>
  <dcterms:created xsi:type="dcterms:W3CDTF">2023-10-18T15:44:37Z</dcterms:created>
  <dcterms:modified xsi:type="dcterms:W3CDTF">2023-12-07T12:19:58Z</dcterms:modified>
</cp:coreProperties>
</file>